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4"/>
  </p:notesMasterIdLst>
  <p:sldIdLst>
    <p:sldId id="2165" r:id="rId3"/>
    <p:sldId id="2133" r:id="rId4"/>
    <p:sldId id="259" r:id="rId5"/>
    <p:sldId id="2157" r:id="rId6"/>
    <p:sldId id="2255" r:id="rId7"/>
    <p:sldId id="2258" r:id="rId8"/>
    <p:sldId id="2259" r:id="rId9"/>
    <p:sldId id="2166" r:id="rId10"/>
    <p:sldId id="2257" r:id="rId11"/>
    <p:sldId id="2167" r:id="rId12"/>
    <p:sldId id="2221" r:id="rId13"/>
    <p:sldId id="2385" r:id="rId14"/>
    <p:sldId id="2386" r:id="rId15"/>
    <p:sldId id="2387" r:id="rId16"/>
    <p:sldId id="2168" r:id="rId17"/>
    <p:sldId id="2373" r:id="rId18"/>
    <p:sldId id="2169" r:id="rId19"/>
    <p:sldId id="2232" r:id="rId20"/>
    <p:sldId id="2374" r:id="rId21"/>
    <p:sldId id="2170" r:id="rId22"/>
    <p:sldId id="2237" r:id="rId23"/>
    <p:sldId id="2379" r:id="rId24"/>
    <p:sldId id="2378" r:id="rId25"/>
    <p:sldId id="2377" r:id="rId26"/>
    <p:sldId id="2382" r:id="rId27"/>
    <p:sldId id="2383" r:id="rId28"/>
    <p:sldId id="2389" r:id="rId29"/>
    <p:sldId id="2171" r:id="rId30"/>
    <p:sldId id="2234" r:id="rId31"/>
    <p:sldId id="2172" r:id="rId32"/>
    <p:sldId id="2173"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226" autoAdjust="0"/>
  </p:normalViewPr>
  <p:slideViewPr>
    <p:cSldViewPr snapToGrid="0">
      <p:cViewPr varScale="1">
        <p:scale>
          <a:sx n="105" d="100"/>
          <a:sy n="105" d="100"/>
        </p:scale>
        <p:origin x="144"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409</c:v>
                </c:pt>
                <c:pt idx="1">
                  <c:v>87</c:v>
                </c:pt>
                <c:pt idx="2">
                  <c:v>130</c:v>
                </c:pt>
                <c:pt idx="3">
                  <c:v>16</c:v>
                </c:pt>
                <c:pt idx="4">
                  <c:v>14</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395</c:v>
                </c:pt>
                <c:pt idx="1">
                  <c:v>85</c:v>
                </c:pt>
                <c:pt idx="2">
                  <c:v>142</c:v>
                </c:pt>
                <c:pt idx="3">
                  <c:v>17</c:v>
                </c:pt>
                <c:pt idx="4">
                  <c:v>16</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172</c:v>
                </c:pt>
                <c:pt idx="1">
                  <c:v>366</c:v>
                </c:pt>
                <c:pt idx="2">
                  <c:v>193</c:v>
                </c:pt>
                <c:pt idx="3">
                  <c:v>75</c:v>
                </c:pt>
                <c:pt idx="4">
                  <c:v>75</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286</c:v>
                </c:pt>
                <c:pt idx="1">
                  <c:v>255</c:v>
                </c:pt>
                <c:pt idx="2">
                  <c:v>201</c:v>
                </c:pt>
                <c:pt idx="3">
                  <c:v>35</c:v>
                </c:pt>
                <c:pt idx="4">
                  <c:v>24</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Average Customers</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239</c:v>
                </c:pt>
                <c:pt idx="1">
                  <c:v>256</c:v>
                </c:pt>
                <c:pt idx="2">
                  <c:v>192</c:v>
                </c:pt>
                <c:pt idx="3">
                  <c:v>59</c:v>
                </c:pt>
                <c:pt idx="4">
                  <c:v>48</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HouseLife Customers</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104</c:v>
                </c:pt>
                <c:pt idx="1">
                  <c:v>550</c:v>
                </c:pt>
                <c:pt idx="2">
                  <c:v>174</c:v>
                </c:pt>
                <c:pt idx="3">
                  <c:v>112</c:v>
                </c:pt>
                <c:pt idx="4">
                  <c:v>90</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Motor Customers</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402</c:v>
                </c:pt>
                <c:pt idx="1">
                  <c:v>70</c:v>
                </c:pt>
                <c:pt idx="2">
                  <c:v>141</c:v>
                </c:pt>
                <c:pt idx="3">
                  <c:v>11</c:v>
                </c:pt>
                <c:pt idx="4">
                  <c:v>19</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HouseHealth Customers</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219</c:v>
                </c:pt>
                <c:pt idx="1">
                  <c:v>442</c:v>
                </c:pt>
                <c:pt idx="2">
                  <c:v>205</c:v>
                </c:pt>
                <c:pt idx="3">
                  <c:v>11</c:v>
                </c:pt>
                <c:pt idx="4">
                  <c:v>67</c:v>
                </c:pt>
              </c:numCache>
            </c:numRef>
          </c:val>
          <c:extLst>
            <c:ext xmlns:c16="http://schemas.microsoft.com/office/drawing/2014/chart" uri="{C3380CC4-5D6E-409C-BE32-E72D297353CC}">
              <c16:uniqueId val="{00000000-8537-41E3-84A0-DFEC33216A13}"/>
            </c:ext>
          </c:extLst>
        </c:ser>
        <c:ser>
          <c:idx val="4"/>
          <c:order val="4"/>
          <c:tx>
            <c:strRef>
              <c:f>Sheet1!$F$1</c:f>
              <c:strCache>
                <c:ptCount val="1"/>
                <c:pt idx="0">
                  <c:v>Low Value Customers</c:v>
                </c:pt>
              </c:strCache>
            </c:strRef>
          </c:tx>
          <c:spPr>
            <a:solidFill>
              <a:schemeClr val="accent3">
                <a:lumMod val="60000"/>
                <a:lumOff val="40000"/>
              </a:schemeClr>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C-8536-4B4B-8DB6-69705DEC1078}"/>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1-8536-4B4B-8DB6-69705DEC1078}"/>
                </c:ext>
              </c:extLst>
            </c:dLbl>
            <c:dLbl>
              <c:idx val="1"/>
              <c:layout>
                <c:manualLayout>
                  <c:x val="-3.6306397238666712E-3"/>
                  <c:y val="5.1393573123909605E-4"/>
                </c:manualLayout>
              </c:layout>
              <c:tx>
                <c:rich>
                  <a:bodyPr/>
                  <a:lstStyle/>
                  <a:p>
                    <a:fld id="{9C9D39AE-8943-418B-9218-EED5D18F6CE0}" type="VALUE">
                      <a:rPr lang="en-US">
                        <a:solidFill>
                          <a:schemeClr val="bg1"/>
                        </a:solidFill>
                      </a:rPr>
                      <a:pPr/>
                      <a:t>[VALOR]</a:t>
                    </a:fld>
                    <a:endParaRPr lang="pt-P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536-4B4B-8DB6-69705DEC1078}"/>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E-8536-4B4B-8DB6-69705DEC1078}"/>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F-8536-4B4B-8DB6-69705DEC1078}"/>
                </c:ext>
              </c:extLst>
            </c:dLbl>
            <c:dLbl>
              <c:idx val="4"/>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0-8536-4B4B-8DB6-69705DEC10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Sheet1!$F$2:$F$6</c:f>
              <c:numCache>
                <c:formatCode>[$€-2]\ #,##0;[Red]\-[$€-2]\ #,##0</c:formatCode>
                <c:ptCount val="5"/>
                <c:pt idx="0">
                  <c:v>257</c:v>
                </c:pt>
                <c:pt idx="1">
                  <c:v>23</c:v>
                </c:pt>
                <c:pt idx="2">
                  <c:v>201</c:v>
                </c:pt>
                <c:pt idx="3">
                  <c:v>70</c:v>
                </c:pt>
                <c:pt idx="4">
                  <c:v>54</c:v>
                </c:pt>
              </c:numCache>
            </c:numRef>
          </c:val>
          <c:extLst>
            <c:ext xmlns:c16="http://schemas.microsoft.com/office/drawing/2014/chart" uri="{C3380CC4-5D6E-409C-BE32-E72D297353CC}">
              <c16:uniqueId val="{00000009-8536-4B4B-8DB6-69705DEC1078}"/>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73702651996984969"/>
          <c:h val="8.656074485243146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0.25884</cdr:x>
      <cdr:y>0.00611</cdr:y>
    </cdr:from>
    <cdr:to>
      <cdr:x>0.40319</cdr:x>
      <cdr:y>0.17343</cdr:y>
    </cdr:to>
    <cdr:sp macro="" textlink="">
      <cdr:nvSpPr>
        <cdr:cNvPr id="2" name="CaixaDeTexto 1">
          <a:extLst xmlns:a="http://schemas.openxmlformats.org/drawingml/2006/main">
            <a:ext uri="{FF2B5EF4-FFF2-40B4-BE49-F238E27FC236}">
              <a16:creationId xmlns:a16="http://schemas.microsoft.com/office/drawing/2014/main" id="{14D61708-33D8-49C9-A96D-A70CD3A1A6AF}"/>
            </a:ext>
          </a:extLst>
        </cdr:cNvPr>
        <cdr:cNvSpPr txBox="1"/>
      </cdr:nvSpPr>
      <cdr:spPr>
        <a:xfrm xmlns:a="http://schemas.openxmlformats.org/drawingml/2006/main">
          <a:off x="1639692" y="3337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pt-PT" sz="1100" b="1" dirty="0">
              <a:solidFill>
                <a:schemeClr val="accent4"/>
              </a:solidFill>
              <a:latin typeface="Segoe UI Light" panose="020B0502040204020203" pitchFamily="34" charset="0"/>
              <a:cs typeface="Segoe UI Light" panose="020B0502040204020203" pitchFamily="34" charset="0"/>
            </a:rPr>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19/04/2022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14</a:t>
            </a:fld>
            <a:endParaRPr lang="pt-PT"/>
          </a:p>
        </p:txBody>
      </p:sp>
    </p:spTree>
    <p:extLst>
      <p:ext uri="{BB962C8B-B14F-4D97-AF65-F5344CB8AC3E}">
        <p14:creationId xmlns:p14="http://schemas.microsoft.com/office/powerpoint/2010/main" val="145047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5.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2" Type="http://schemas.openxmlformats.org/officeDocument/2006/relationships/notesSlide" Target="../notesSlides/notesSlide7.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5.png"/><Relationship Id="rId5" Type="http://schemas.openxmlformats.org/officeDocument/2006/relationships/image" Target="../media/image46.sv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8.svg"/><Relationship Id="rId7" Type="http://schemas.openxmlformats.org/officeDocument/2006/relationships/image" Target="../media/image72.svg"/><Relationship Id="rId2" Type="http://schemas.openxmlformats.org/officeDocument/2006/relationships/image" Target="../media/image47.png"/><Relationship Id="rId1" Type="http://schemas.openxmlformats.org/officeDocument/2006/relationships/slideLayout" Target="../slideLayouts/slideLayout3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svg"/><Relationship Id="rId7" Type="http://schemas.openxmlformats.org/officeDocument/2006/relationships/image" Target="../media/image56.svg"/><Relationship Id="rId2" Type="http://schemas.openxmlformats.org/officeDocument/2006/relationships/image" Target="../media/image45.png"/><Relationship Id="rId1" Type="http://schemas.openxmlformats.org/officeDocument/2006/relationships/slideLayout" Target="../slideLayouts/slideLayout30.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4.sv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8.sv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762289930"/>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a:t>
            </a:r>
            <a:r>
              <a:rPr lang="en-US" sz="1600">
                <a:solidFill>
                  <a:srgbClr val="101528"/>
                </a:solidFill>
                <a:latin typeface="Segoe UI Light" panose="020B0502040204020203" pitchFamily="34" charset="0"/>
                <a:ea typeface="Batang" panose="020B0503020000020004" pitchFamily="18" charset="-127"/>
                <a:cs typeface="Segoe UI Light" panose="020B0502040204020203" pitchFamily="34" charset="0"/>
              </a:rPr>
              <a:t>Its </a:t>
            </a: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goal is to segment the customers by their value and future value to the company.</a:t>
            </a:r>
            <a:endPar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High CMV (n=2193)</a:t>
            </a:r>
            <a:endParaRPr lang="en-US" sz="1200" dirty="0">
              <a:solidFill>
                <a:srgbClr val="00151E"/>
              </a:solidFill>
              <a:latin typeface="Segoe UI Light" panose="020B0502040204020203" pitchFamily="34" charset="0"/>
              <a:cs typeface="Segoe UI Light" panose="020B0502040204020203" pitchFamily="34" charset="0"/>
            </a:endParaRPr>
          </a:p>
          <a:p>
            <a:pPr marL="628650" lvl="1" indent="-171450">
              <a:lnSpc>
                <a:spcPct val="150000"/>
              </a:lnSpc>
              <a:buFont typeface="Arial" panose="020B0604020202020204" pitchFamily="34" charset="0"/>
              <a:buChar char="•"/>
              <a:defRPr/>
            </a:pPr>
            <a:r>
              <a:rPr kumimoji="0" lang="en-US" sz="12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a:t>
            </a:r>
            <a:r>
              <a:rPr lang="en-US" sz="1200" dirty="0">
                <a:solidFill>
                  <a:srgbClr val="00151E"/>
                </a:solidFill>
                <a:latin typeface="Segoe UI Light" panose="020B0502040204020203" pitchFamily="34" charset="0"/>
                <a:cs typeface="Segoe UI Light" panose="020B0502040204020203" pitchFamily="34" charset="0"/>
              </a:rPr>
              <a:t> should hold them, but they are highly valuable already.</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Low CMV (n=2681)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Business could try to increase premiums of these highly volatile customers.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Old Age &amp; Avg CMV (n=2353)</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have higher yearly salary it might be possible to increase their values with higher premiums.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Young Age &amp; Avg CMV (n=2841)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are clients whose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b="1" dirty="0">
                <a:solidFill>
                  <a:srgbClr val="E53223"/>
                </a:solidFill>
                <a:latin typeface="Segoe UI" panose="020B0502040204020203" pitchFamily="34" charset="0"/>
                <a:ea typeface="Inter" panose="020B0502030000000004" pitchFamily="34" charset="0"/>
                <a:cs typeface="Segoe UI" panose="020B0502040204020203" pitchFamily="34" charset="0"/>
              </a:rPr>
              <a:t>Customer Scorer Model</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073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2747178919"/>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Scorer Model</a:t>
            </a:r>
          </a:p>
        </p:txBody>
      </p:sp>
      <p:sp>
        <p:nvSpPr>
          <p:cNvPr id="2" name="CaixaDeTexto 1">
            <a:extLst>
              <a:ext uri="{FF2B5EF4-FFF2-40B4-BE49-F238E27FC236}">
                <a16:creationId xmlns:a16="http://schemas.microsoft.com/office/drawing/2014/main" id="{F04F1194-BF95-4E7F-95A7-C86B8BEC1E56}"/>
              </a:ext>
            </a:extLst>
          </p:cNvPr>
          <p:cNvSpPr txBox="1"/>
          <p:nvPr/>
        </p:nvSpPr>
        <p:spPr>
          <a:xfrm flipH="1">
            <a:off x="914399" y="2447316"/>
            <a:ext cx="4299017" cy="2031325"/>
          </a:xfrm>
          <a:prstGeom prst="rect">
            <a:avLst/>
          </a:prstGeom>
          <a:noFill/>
        </p:spPr>
        <p:txBody>
          <a:bodyPr wrap="square" rtlCol="0">
            <a:spAutoFit/>
          </a:bodyPr>
          <a:lstStyle/>
          <a:p>
            <a:r>
              <a:rPr lang="pt-PT" dirty="0" err="1"/>
              <a:t>The</a:t>
            </a:r>
            <a:r>
              <a:rPr lang="pt-PT" dirty="0"/>
              <a:t> </a:t>
            </a:r>
            <a:r>
              <a:rPr lang="pt-PT" dirty="0" err="1"/>
              <a:t>premiums</a:t>
            </a:r>
            <a:r>
              <a:rPr lang="pt-PT" dirty="0"/>
              <a:t> are </a:t>
            </a:r>
            <a:r>
              <a:rPr lang="pt-PT" dirty="0" err="1"/>
              <a:t>also</a:t>
            </a:r>
            <a:r>
              <a:rPr lang="pt-PT" dirty="0"/>
              <a:t> </a:t>
            </a:r>
            <a:r>
              <a:rPr lang="pt-PT" dirty="0" err="1"/>
              <a:t>slightly</a:t>
            </a:r>
            <a:r>
              <a:rPr lang="pt-PT" dirty="0"/>
              <a:t> </a:t>
            </a:r>
            <a:r>
              <a:rPr lang="pt-PT" dirty="0" err="1"/>
              <a:t>different</a:t>
            </a:r>
            <a:r>
              <a:rPr lang="pt-PT" dirty="0"/>
              <a:t> </a:t>
            </a:r>
            <a:r>
              <a:rPr lang="pt-PT" dirty="0" err="1"/>
              <a:t>between</a:t>
            </a:r>
            <a:r>
              <a:rPr lang="pt-PT" dirty="0"/>
              <a:t> </a:t>
            </a:r>
            <a:r>
              <a:rPr lang="pt-PT" dirty="0" err="1"/>
              <a:t>the</a:t>
            </a:r>
            <a:r>
              <a:rPr lang="pt-PT" dirty="0"/>
              <a:t> </a:t>
            </a:r>
            <a:r>
              <a:rPr lang="pt-PT" dirty="0" err="1"/>
              <a:t>segments</a:t>
            </a:r>
            <a:r>
              <a:rPr lang="pt-PT" dirty="0"/>
              <a:t>. </a:t>
            </a:r>
            <a:r>
              <a:rPr lang="pt-PT" dirty="0" err="1"/>
              <a:t>The</a:t>
            </a:r>
            <a:r>
              <a:rPr lang="pt-PT" dirty="0"/>
              <a:t> </a:t>
            </a:r>
            <a:r>
              <a:rPr lang="pt-PT" dirty="0" err="1"/>
              <a:t>customers</a:t>
            </a:r>
            <a:r>
              <a:rPr lang="pt-PT" dirty="0"/>
              <a:t> </a:t>
            </a:r>
            <a:r>
              <a:rPr lang="pt-PT" dirty="0" err="1"/>
              <a:t>who</a:t>
            </a:r>
            <a:r>
              <a:rPr lang="pt-PT" dirty="0"/>
              <a:t> pay </a:t>
            </a:r>
            <a:r>
              <a:rPr lang="pt-PT" dirty="0" err="1"/>
              <a:t>higher</a:t>
            </a:r>
            <a:r>
              <a:rPr lang="pt-PT" dirty="0"/>
              <a:t> </a:t>
            </a:r>
            <a:r>
              <a:rPr lang="pt-PT" dirty="0" err="1"/>
              <a:t>premiums</a:t>
            </a:r>
            <a:r>
              <a:rPr lang="pt-PT" dirty="0"/>
              <a:t> in Motor, are </a:t>
            </a:r>
            <a:r>
              <a:rPr lang="pt-PT" dirty="0" err="1"/>
              <a:t>also</a:t>
            </a:r>
            <a:r>
              <a:rPr lang="pt-PT" dirty="0"/>
              <a:t> </a:t>
            </a:r>
            <a:r>
              <a:rPr lang="pt-PT" dirty="0" err="1"/>
              <a:t>those</a:t>
            </a:r>
            <a:r>
              <a:rPr lang="pt-PT" dirty="0"/>
              <a:t> </a:t>
            </a:r>
            <a:r>
              <a:rPr lang="pt-PT" dirty="0" err="1"/>
              <a:t>who</a:t>
            </a:r>
            <a:r>
              <a:rPr lang="pt-PT" dirty="0"/>
              <a:t> </a:t>
            </a:r>
            <a:r>
              <a:rPr lang="pt-PT" dirty="0" err="1"/>
              <a:t>either</a:t>
            </a:r>
            <a:r>
              <a:rPr lang="pt-PT" dirty="0"/>
              <a:t> are </a:t>
            </a:r>
            <a:r>
              <a:rPr lang="pt-PT" dirty="0" err="1"/>
              <a:t>highly</a:t>
            </a:r>
            <a:r>
              <a:rPr lang="pt-PT" dirty="0"/>
              <a:t> </a:t>
            </a:r>
            <a:r>
              <a:rPr lang="pt-PT" dirty="0" err="1"/>
              <a:t>valuable</a:t>
            </a:r>
            <a:r>
              <a:rPr lang="pt-PT" dirty="0"/>
              <a:t> </a:t>
            </a:r>
            <a:r>
              <a:rPr lang="pt-PT" dirty="0" err="1"/>
              <a:t>or</a:t>
            </a:r>
            <a:r>
              <a:rPr lang="pt-PT" dirty="0"/>
              <a:t> </a:t>
            </a:r>
            <a:r>
              <a:rPr lang="pt-PT" dirty="0" err="1"/>
              <a:t>almost</a:t>
            </a:r>
            <a:r>
              <a:rPr lang="pt-PT" dirty="0"/>
              <a:t> a </a:t>
            </a:r>
            <a:r>
              <a:rPr lang="pt-PT" dirty="0" err="1"/>
              <a:t>burden</a:t>
            </a:r>
            <a:r>
              <a:rPr lang="pt-PT" dirty="0"/>
              <a:t> to </a:t>
            </a:r>
            <a:r>
              <a:rPr lang="pt-PT" dirty="0" err="1"/>
              <a:t>the</a:t>
            </a:r>
            <a:r>
              <a:rPr lang="pt-PT" dirty="0"/>
              <a:t> </a:t>
            </a:r>
            <a:r>
              <a:rPr lang="pt-PT" dirty="0" err="1"/>
              <a:t>company</a:t>
            </a:r>
            <a:r>
              <a:rPr lang="pt-PT" dirty="0"/>
              <a:t>. </a:t>
            </a:r>
            <a:r>
              <a:rPr lang="pt-PT" dirty="0" err="1"/>
              <a:t>The</a:t>
            </a:r>
            <a:r>
              <a:rPr lang="pt-PT" dirty="0"/>
              <a:t> more </a:t>
            </a:r>
            <a:r>
              <a:rPr lang="pt-PT" dirty="0" err="1"/>
              <a:t>stable</a:t>
            </a:r>
            <a:r>
              <a:rPr lang="pt-PT" dirty="0"/>
              <a:t> </a:t>
            </a:r>
            <a:r>
              <a:rPr lang="pt-PT" dirty="0" err="1"/>
              <a:t>customers</a:t>
            </a:r>
            <a:r>
              <a:rPr lang="pt-PT" dirty="0"/>
              <a:t> </a:t>
            </a:r>
            <a:r>
              <a:rPr lang="pt-PT" dirty="0" err="1"/>
              <a:t>search</a:t>
            </a:r>
            <a:r>
              <a:rPr lang="pt-PT" dirty="0"/>
              <a:t> for </a:t>
            </a:r>
            <a:r>
              <a:rPr lang="pt-PT" dirty="0" err="1"/>
              <a:t>different</a:t>
            </a:r>
            <a:r>
              <a:rPr lang="pt-PT" dirty="0"/>
              <a:t> </a:t>
            </a:r>
            <a:r>
              <a:rPr lang="pt-PT" dirty="0" err="1"/>
              <a:t>products</a:t>
            </a:r>
            <a:r>
              <a:rPr lang="pt-PT" dirty="0"/>
              <a:t>.</a:t>
            </a:r>
          </a:p>
        </p:txBody>
      </p:sp>
      <p:sp>
        <p:nvSpPr>
          <p:cNvPr id="4" name="CaixaDeTexto 3">
            <a:extLst>
              <a:ext uri="{FF2B5EF4-FFF2-40B4-BE49-F238E27FC236}">
                <a16:creationId xmlns:a16="http://schemas.microsoft.com/office/drawing/2014/main" id="{A3DD7310-2A00-4036-8953-A80938AD934E}"/>
              </a:ext>
            </a:extLst>
          </p:cNvPr>
          <p:cNvSpPr txBox="1"/>
          <p:nvPr/>
        </p:nvSpPr>
        <p:spPr>
          <a:xfrm>
            <a:off x="871215" y="4677938"/>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DBSCAN (</a:t>
            </a:r>
            <a:r>
              <a:rPr lang="pt-PT" dirty="0" err="1"/>
              <a:t>the</a:t>
            </a:r>
            <a:r>
              <a:rPr lang="pt-PT" dirty="0"/>
              <a:t> </a:t>
            </a:r>
            <a:r>
              <a:rPr lang="pt-PT" dirty="0" err="1"/>
              <a:t>algorithm</a:t>
            </a:r>
            <a:r>
              <a:rPr lang="pt-PT" dirty="0"/>
              <a:t> </a:t>
            </a:r>
            <a:r>
              <a:rPr lang="pt-PT" dirty="0" err="1"/>
              <a:t>used</a:t>
            </a:r>
            <a:r>
              <a:rPr lang="pt-PT" dirty="0"/>
              <a:t>)</a:t>
            </a:r>
          </a:p>
        </p:txBody>
      </p:sp>
      <p:sp>
        <p:nvSpPr>
          <p:cNvPr id="6" name="CaixaDeTexto 5">
            <a:extLst>
              <a:ext uri="{FF2B5EF4-FFF2-40B4-BE49-F238E27FC236}">
                <a16:creationId xmlns:a16="http://schemas.microsoft.com/office/drawing/2014/main" id="{DEB40E6A-1707-4E6D-928C-1F19E45E5397}"/>
              </a:ext>
            </a:extLst>
          </p:cNvPr>
          <p:cNvSpPr txBox="1"/>
          <p:nvPr/>
        </p:nvSpPr>
        <p:spPr>
          <a:xfrm>
            <a:off x="1001845" y="5047270"/>
            <a:ext cx="4217438" cy="1477328"/>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Outlier</a:t>
            </a:r>
            <a:r>
              <a:rPr lang="pt-PT" dirty="0"/>
              <a:t> </a:t>
            </a:r>
            <a:r>
              <a:rPr lang="pt-PT" dirty="0" err="1"/>
              <a:t>rubust</a:t>
            </a:r>
            <a:endParaRPr lang="pt-PT" dirty="0"/>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endParaRPr lang="pt-PT" dirty="0"/>
          </a:p>
          <a:p>
            <a:pPr marL="285750" indent="-285750">
              <a:buFont typeface="Arial" panose="020B0604020202020204" pitchFamily="34" charset="0"/>
              <a:buChar char="•"/>
            </a:pPr>
            <a:r>
              <a:rPr lang="pt-PT" dirty="0" err="1"/>
              <a:t>Difficult</a:t>
            </a:r>
            <a:r>
              <a:rPr lang="pt-PT" dirty="0"/>
              <a:t> to parametrize </a:t>
            </a:r>
          </a:p>
          <a:p>
            <a:pPr marL="285750" indent="-285750">
              <a:buFont typeface="Arial" panose="020B0604020202020204" pitchFamily="34" charset="0"/>
              <a:buChar char="•"/>
            </a:pPr>
            <a:endParaRPr lang="pt-PT" dirty="0"/>
          </a:p>
        </p:txBody>
      </p:sp>
      <p:cxnSp>
        <p:nvCxnSpPr>
          <p:cNvPr id="8" name="Conexão reta 7">
            <a:extLst>
              <a:ext uri="{FF2B5EF4-FFF2-40B4-BE49-F238E27FC236}">
                <a16:creationId xmlns:a16="http://schemas.microsoft.com/office/drawing/2014/main" id="{A2E83EE6-3A47-4E01-B2A0-D169A311105B}"/>
              </a:ext>
            </a:extLst>
          </p:cNvPr>
          <p:cNvCxnSpPr/>
          <p:nvPr/>
        </p:nvCxnSpPr>
        <p:spPr>
          <a:xfrm>
            <a:off x="447869" y="4563447"/>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E5D15C38-8659-4491-A9FB-31F86ACAB1E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5"/>
                </a:solidFill>
              </a:rPr>
              <a:t>0.06</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92D050"/>
                </a:solidFill>
              </a:rPr>
              <a:t>2745</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FFC000"/>
                </a:solidFill>
              </a:rPr>
              <a:t>4.56</a:t>
            </a:r>
            <a:r>
              <a:rPr lang="pt-PT" dirty="0"/>
              <a:t> </a:t>
            </a:r>
          </a:p>
        </p:txBody>
      </p:sp>
    </p:spTree>
    <p:extLst>
      <p:ext uri="{BB962C8B-B14F-4D97-AF65-F5344CB8AC3E}">
        <p14:creationId xmlns:p14="http://schemas.microsoft.com/office/powerpoint/2010/main" val="13701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3876144434"/>
              </p:ext>
            </p:extLst>
          </p:nvPr>
        </p:nvGraphicFramePr>
        <p:xfrm>
          <a:off x="5124450" y="840338"/>
          <a:ext cx="6760792" cy="5784770"/>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707318" y="2040436"/>
            <a:ext cx="4605855" cy="978729"/>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This model was constructed with the Agglomerative Clustering algorithm. Its goal is to segment the clients who have more tendency to certain Lines of Business.</a:t>
            </a: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3088582"/>
            <a:ext cx="3961953" cy="35665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Average Customer (n=3723)</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Has an average premium on every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HouseLife</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(n=1195)</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Customers have above average premiums on House and Life.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Motor (n=4669)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Highest paying customers on the Motor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HouseHealth</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(n=419)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customers have above average premiums on Household and Health.</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Low Value (n=237)</a:t>
            </a:r>
          </a:p>
          <a:p>
            <a:pPr marL="742950" lvl="1" indent="-2857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 company owns, on average, money to these customers in the Household Line of Business.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Tree>
    <p:extLst>
      <p:ext uri="{BB962C8B-B14F-4D97-AF65-F5344CB8AC3E}">
        <p14:creationId xmlns:p14="http://schemas.microsoft.com/office/powerpoint/2010/main" val="24103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2303959"/>
            <a:ext cx="40767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Age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atr_cust_age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Gross Monthly Salary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amt_gms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Customer Monetary Value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amt_cmv</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and Total Premium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amt_premium_total</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are not well separated in this segmentation. </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
        <p:nvSpPr>
          <p:cNvPr id="12" name="CaixaDeTexto 99">
            <a:extLst>
              <a:ext uri="{FF2B5EF4-FFF2-40B4-BE49-F238E27FC236}">
                <a16:creationId xmlns:a16="http://schemas.microsoft.com/office/drawing/2014/main" id="{3AD60BB9-9619-4E77-BDE7-D32ADDEC97F0}"/>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pic>
        <p:nvPicPr>
          <p:cNvPr id="4" name="Imagem 3">
            <a:extLst>
              <a:ext uri="{FF2B5EF4-FFF2-40B4-BE49-F238E27FC236}">
                <a16:creationId xmlns:a16="http://schemas.microsoft.com/office/drawing/2014/main" id="{438C3FB8-598A-4C9E-B150-B97303357C0E}"/>
              </a:ext>
            </a:extLst>
          </p:cNvPr>
          <p:cNvPicPr>
            <a:picLocks noChangeAspect="1"/>
          </p:cNvPicPr>
          <p:nvPr/>
        </p:nvPicPr>
        <p:blipFill>
          <a:blip r:embed="rId4"/>
          <a:stretch>
            <a:fillRect/>
          </a:stretch>
        </p:blipFill>
        <p:spPr>
          <a:xfrm>
            <a:off x="5072204" y="929514"/>
            <a:ext cx="6862159" cy="5587871"/>
          </a:xfrm>
          <a:prstGeom prst="rect">
            <a:avLst/>
          </a:prstGeom>
        </p:spPr>
      </p:pic>
      <p:sp>
        <p:nvSpPr>
          <p:cNvPr id="16" name="CaixaDeTexto 15">
            <a:extLst>
              <a:ext uri="{FF2B5EF4-FFF2-40B4-BE49-F238E27FC236}">
                <a16:creationId xmlns:a16="http://schemas.microsoft.com/office/drawing/2014/main" id="{B61F94B7-289E-4E33-B72B-92D26B381BA7}"/>
              </a:ext>
            </a:extLst>
          </p:cNvPr>
          <p:cNvSpPr txBox="1"/>
          <p:nvPr/>
        </p:nvSpPr>
        <p:spPr>
          <a:xfrm>
            <a:off x="491865" y="4077863"/>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a:t>
            </a:r>
            <a:r>
              <a:rPr lang="pt-PT" dirty="0" err="1"/>
              <a:t>Agglomerative</a:t>
            </a:r>
            <a:r>
              <a:rPr lang="pt-PT" dirty="0"/>
              <a:t> </a:t>
            </a:r>
            <a:r>
              <a:rPr lang="pt-PT" dirty="0" err="1"/>
              <a:t>Clustering</a:t>
            </a:r>
            <a:endParaRPr lang="pt-PT" dirty="0"/>
          </a:p>
        </p:txBody>
      </p:sp>
      <p:sp>
        <p:nvSpPr>
          <p:cNvPr id="17" name="CaixaDeTexto 16">
            <a:extLst>
              <a:ext uri="{FF2B5EF4-FFF2-40B4-BE49-F238E27FC236}">
                <a16:creationId xmlns:a16="http://schemas.microsoft.com/office/drawing/2014/main" id="{C7A00475-827C-4891-9EE4-DC5AD31D479D}"/>
              </a:ext>
            </a:extLst>
          </p:cNvPr>
          <p:cNvSpPr txBox="1"/>
          <p:nvPr/>
        </p:nvSpPr>
        <p:spPr>
          <a:xfrm>
            <a:off x="575840" y="4659985"/>
            <a:ext cx="4217438" cy="1754326"/>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Easy</a:t>
            </a:r>
            <a:r>
              <a:rPr lang="pt-PT" dirty="0"/>
              <a:t> to parametrize</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endParaRPr lang="pt-PT" dirty="0"/>
          </a:p>
          <a:p>
            <a:pPr marL="285750" indent="-285750">
              <a:buFont typeface="Arial" panose="020B0604020202020204" pitchFamily="34" charset="0"/>
              <a:buChar char="•"/>
            </a:pPr>
            <a:r>
              <a:rPr lang="pt-PT" dirty="0"/>
              <a:t>No </a:t>
            </a:r>
            <a:r>
              <a:rPr lang="pt-PT" dirty="0" err="1"/>
              <a:t>direct</a:t>
            </a:r>
            <a:r>
              <a:rPr lang="pt-PT" dirty="0"/>
              <a:t> </a:t>
            </a:r>
            <a:r>
              <a:rPr lang="pt-PT" dirty="0" err="1"/>
              <a:t>way</a:t>
            </a:r>
            <a:r>
              <a:rPr lang="pt-PT" dirty="0"/>
              <a:t> to </a:t>
            </a:r>
            <a:r>
              <a:rPr lang="pt-PT" dirty="0" err="1"/>
              <a:t>segment</a:t>
            </a:r>
            <a:r>
              <a:rPr lang="pt-PT" dirty="0"/>
              <a:t> </a:t>
            </a:r>
            <a:r>
              <a:rPr lang="pt-PT" dirty="0" err="1"/>
              <a:t>new</a:t>
            </a:r>
            <a:r>
              <a:rPr lang="pt-PT" dirty="0"/>
              <a:t> </a:t>
            </a:r>
            <a:r>
              <a:rPr lang="pt-PT" dirty="0" err="1"/>
              <a:t>observation</a:t>
            </a:r>
            <a:endParaRPr lang="pt-PT" dirty="0"/>
          </a:p>
        </p:txBody>
      </p:sp>
      <p:cxnSp>
        <p:nvCxnSpPr>
          <p:cNvPr id="19" name="Conexão reta 18">
            <a:extLst>
              <a:ext uri="{FF2B5EF4-FFF2-40B4-BE49-F238E27FC236}">
                <a16:creationId xmlns:a16="http://schemas.microsoft.com/office/drawing/2014/main" id="{0665E53C-148D-443E-9913-B1024214F4C7}"/>
              </a:ext>
            </a:extLst>
          </p:cNvPr>
          <p:cNvCxnSpPr/>
          <p:nvPr/>
        </p:nvCxnSpPr>
        <p:spPr>
          <a:xfrm>
            <a:off x="68519" y="3963372"/>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C752EE3-C3EA-434C-9D9C-9B3D484F01F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4"/>
                </a:solidFill>
              </a:rPr>
              <a:t>0.003</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FFC000"/>
                </a:solidFill>
              </a:rPr>
              <a:t>809</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92D050"/>
                </a:solidFill>
              </a:rPr>
              <a:t>2.68</a:t>
            </a:r>
            <a:r>
              <a:rPr lang="pt-PT" dirty="0"/>
              <a:t> </a:t>
            </a:r>
          </a:p>
        </p:txBody>
      </p:sp>
    </p:spTree>
    <p:extLst>
      <p:ext uri="{BB962C8B-B14F-4D97-AF65-F5344CB8AC3E}">
        <p14:creationId xmlns:p14="http://schemas.microsoft.com/office/powerpoint/2010/main" val="14470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a:cxnSpLocks/>
              </p:cNvCxnSpPr>
              <p:nvPr/>
            </p:nvCxnSpPr>
            <p:spPr>
              <a:xfrm flipV="1">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38" y="390400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56726A8-140A-42CD-B220-1B60D5B591D2}"/>
              </a:ext>
            </a:extLst>
          </p:cNvPr>
          <p:cNvSpPr txBox="1"/>
          <p:nvPr/>
        </p:nvSpPr>
        <p:spPr>
          <a:xfrm>
            <a:off x="598533" y="3427438"/>
            <a:ext cx="1319720" cy="369332"/>
          </a:xfrm>
          <a:prstGeom prst="rect">
            <a:avLst/>
          </a:prstGeom>
          <a:noFill/>
        </p:spPr>
        <p:txBody>
          <a:bodyPr wrap="none" rtlCol="0">
            <a:spAutoFit/>
          </a:bodyPr>
          <a:lstStyle/>
          <a:p>
            <a:r>
              <a:rPr lang="pt-PT" b="1" dirty="0" err="1">
                <a:latin typeface="Segoe UI" panose="020B0502040204020203" pitchFamily="34" charset="0"/>
                <a:cs typeface="Segoe UI" panose="020B0502040204020203" pitchFamily="34" charset="0"/>
              </a:rPr>
              <a:t>Tools</a:t>
            </a:r>
            <a:r>
              <a:rPr lang="pt-PT" b="1" dirty="0">
                <a:latin typeface="Segoe UI" panose="020B0502040204020203" pitchFamily="34" charset="0"/>
                <a:cs typeface="Segoe UI" panose="020B0502040204020203" pitchFamily="34" charset="0"/>
              </a:rPr>
              <a:t> </a:t>
            </a:r>
            <a:r>
              <a:rPr lang="pt-PT" b="1" dirty="0" err="1">
                <a:latin typeface="Segoe UI" panose="020B0502040204020203" pitchFamily="34" charset="0"/>
                <a:cs typeface="Segoe UI" panose="020B0502040204020203" pitchFamily="34" charset="0"/>
              </a:rPr>
              <a:t>used</a:t>
            </a:r>
            <a:endParaRPr lang="pt-PT" b="1" dirty="0">
              <a:latin typeface="Segoe UI" panose="020B0502040204020203" pitchFamily="34" charset="0"/>
              <a:cs typeface="Segoe UI" panose="020B0502040204020203" pitchFamily="34" charset="0"/>
            </a:endParaRPr>
          </a:p>
        </p:txBody>
      </p:sp>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9" y="4565193"/>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25</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970235596"/>
              </p:ext>
            </p:extLst>
          </p:nvPr>
        </p:nvGraphicFramePr>
        <p:xfrm>
          <a:off x="1491777" y="1193242"/>
          <a:ext cx="8482238" cy="5350359"/>
        </p:xfrm>
        <a:graphic>
          <a:graphicData uri="http://schemas.openxmlformats.org/drawingml/2006/table">
            <a:tbl>
              <a:tblPr firstRow="1" bandRow="1">
                <a:tableStyleId>{5C22544A-7EE6-4342-B048-85BDC9FD1C3A}</a:tableStyleId>
              </a:tblPr>
              <a:tblGrid>
                <a:gridCol w="1344930">
                  <a:extLst>
                    <a:ext uri="{9D8B030D-6E8A-4147-A177-3AD203B41FA5}">
                      <a16:colId xmlns:a16="http://schemas.microsoft.com/office/drawing/2014/main" val="2508008434"/>
                    </a:ext>
                  </a:extLst>
                </a:gridCol>
                <a:gridCol w="742263">
                  <a:extLst>
                    <a:ext uri="{9D8B030D-6E8A-4147-A177-3AD203B41FA5}">
                      <a16:colId xmlns:a16="http://schemas.microsoft.com/office/drawing/2014/main" val="3786089995"/>
                    </a:ext>
                  </a:extLst>
                </a:gridCol>
                <a:gridCol w="779780">
                  <a:extLst>
                    <a:ext uri="{9D8B030D-6E8A-4147-A177-3AD203B41FA5}">
                      <a16:colId xmlns:a16="http://schemas.microsoft.com/office/drawing/2014/main" val="1955863900"/>
                    </a:ext>
                  </a:extLst>
                </a:gridCol>
                <a:gridCol w="451168">
                  <a:extLst>
                    <a:ext uri="{9D8B030D-6E8A-4147-A177-3AD203B41FA5}">
                      <a16:colId xmlns:a16="http://schemas.microsoft.com/office/drawing/2014/main" val="2272852241"/>
                    </a:ext>
                  </a:extLst>
                </a:gridCol>
                <a:gridCol w="986155">
                  <a:extLst>
                    <a:ext uri="{9D8B030D-6E8A-4147-A177-3AD203B41FA5}">
                      <a16:colId xmlns:a16="http://schemas.microsoft.com/office/drawing/2014/main" val="2678201767"/>
                    </a:ext>
                  </a:extLst>
                </a:gridCol>
                <a:gridCol w="417794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04281" y="2826012"/>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212365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Since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built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segments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algorithms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thresholds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Initially</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used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wasn’t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enough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In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both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Variance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Criterion</a:t>
            </a:r>
            <a:r>
              <a:rPr lang="pt-PT" sz="1200" dirty="0">
                <a:solidFill>
                  <a:srgbClr val="00151E"/>
                </a:solidFill>
                <a:latin typeface="Segoe UI Light" panose="020B0502040204020203" pitchFamily="34" charset="0"/>
                <a:cs typeface="Segoe UI Light" panose="020B0502040204020203" pitchFamily="34" charset="0"/>
              </a:rPr>
              <a:t> Ratio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Davies-Bouldin</a:t>
            </a:r>
            <a:r>
              <a:rPr lang="pt-PT" sz="1200" dirty="0">
                <a:solidFill>
                  <a:srgbClr val="00151E"/>
                </a:solidFill>
                <a:latin typeface="Segoe UI Light" panose="020B0502040204020203" pitchFamily="34" charset="0"/>
                <a:cs typeface="Segoe UI Light" panose="020B0502040204020203" pitchFamily="34" charset="0"/>
              </a:rPr>
              <a:t> Score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observed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evaluate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quality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models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1569660"/>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results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adapted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forward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selection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our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greedy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algorithm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implementation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MLFlow</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with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its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aid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chose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that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results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spTree>
    <p:extLst>
      <p:ext uri="{BB962C8B-B14F-4D97-AF65-F5344CB8AC3E}">
        <p14:creationId xmlns:p14="http://schemas.microsoft.com/office/powerpoint/2010/main" val="138462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64521"/>
            <a:ext cx="650414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As variáveis utilizadas</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LOBS = ['fe_bin_int_cust_age', 'fe_amt_plob_health_scale', 'norm_fpy_to_date', 'fe_amt_plob_life_scale', 'norm_amt_premium_total','fe_amt_plob_household_scale', 'fe_amt_plob_motor_scale’]</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Scorer = ['log_rt_plob_household', 'log_rt_plob_motor', 'rt_premiums_year', 'rt_plob_household', 'log_rt_plob_wcomp', 'rt_cr']</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930257"/>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886208"/>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930250"/>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C00000"/>
                  </a:buClr>
                  <a:buSzTx/>
                  <a:buFontTx/>
                  <a:buNone/>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189665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11" name="Agrupar 7">
            <a:extLst>
              <a:ext uri="{FF2B5EF4-FFF2-40B4-BE49-F238E27FC236}">
                <a16:creationId xmlns:a16="http://schemas.microsoft.com/office/drawing/2014/main" id="{ED0E1F9B-BB8E-BD46-9939-518E3B602FDA}"/>
              </a:ext>
            </a:extLst>
          </p:cNvPr>
          <p:cNvGrpSpPr/>
          <p:nvPr/>
        </p:nvGrpSpPr>
        <p:grpSpPr>
          <a:xfrm>
            <a:off x="5099634" y="1564479"/>
            <a:ext cx="1927251" cy="1856500"/>
            <a:chOff x="3442057" y="2263602"/>
            <a:chExt cx="1927251" cy="1856500"/>
          </a:xfrm>
        </p:grpSpPr>
        <p:sp>
          <p:nvSpPr>
            <p:cNvPr id="12" name="Oval 11">
              <a:extLst>
                <a:ext uri="{FF2B5EF4-FFF2-40B4-BE49-F238E27FC236}">
                  <a16:creationId xmlns:a16="http://schemas.microsoft.com/office/drawing/2014/main" id="{2C6C92ED-9860-5347-82B7-18506BD6819F}"/>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3" name="Retângulo 4">
              <a:extLst>
                <a:ext uri="{FF2B5EF4-FFF2-40B4-BE49-F238E27FC236}">
                  <a16:creationId xmlns:a16="http://schemas.microsoft.com/office/drawing/2014/main" id="{A30B7524-4E30-9D43-99EE-D863908A7B6B}"/>
                </a:ext>
              </a:extLst>
            </p:cNvPr>
            <p:cNvSpPr/>
            <p:nvPr/>
          </p:nvSpPr>
          <p:spPr>
            <a:xfrm>
              <a:off x="3781446" y="3444594"/>
              <a:ext cx="1248473" cy="276999"/>
            </a:xfrm>
            <a:prstGeom prst="rect">
              <a:avLst/>
            </a:prstGeom>
            <a:solidFill>
              <a:srgbClr val="FFFFFF">
                <a:alpha val="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Models</a:t>
              </a:r>
            </a:p>
          </p:txBody>
        </p:sp>
        <p:sp>
          <p:nvSpPr>
            <p:cNvPr id="15" name="Retângulo 76">
              <a:extLst>
                <a:ext uri="{FF2B5EF4-FFF2-40B4-BE49-F238E27FC236}">
                  <a16:creationId xmlns:a16="http://schemas.microsoft.com/office/drawing/2014/main" id="{A4B3E771-F079-634B-8D27-4BAEE4F210D8}"/>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Agrupar 7">
            <a:extLst>
              <a:ext uri="{FF2B5EF4-FFF2-40B4-BE49-F238E27FC236}">
                <a16:creationId xmlns:a16="http://schemas.microsoft.com/office/drawing/2014/main" id="{B2DD0724-CBFE-2A41-8073-258D6A3B571C}"/>
              </a:ext>
            </a:extLst>
          </p:cNvPr>
          <p:cNvGrpSpPr/>
          <p:nvPr/>
        </p:nvGrpSpPr>
        <p:grpSpPr>
          <a:xfrm>
            <a:off x="7344520" y="1572500"/>
            <a:ext cx="1927251" cy="1856500"/>
            <a:chOff x="3442057" y="2263602"/>
            <a:chExt cx="1927251" cy="1856500"/>
          </a:xfrm>
        </p:grpSpPr>
        <p:sp>
          <p:nvSpPr>
            <p:cNvPr id="17" name="Oval 16">
              <a:extLst>
                <a:ext uri="{FF2B5EF4-FFF2-40B4-BE49-F238E27FC236}">
                  <a16:creationId xmlns:a16="http://schemas.microsoft.com/office/drawing/2014/main" id="{09DC5337-D828-6641-85B4-83C66B87A5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Retângulo 4">
              <a:extLst>
                <a:ext uri="{FF2B5EF4-FFF2-40B4-BE49-F238E27FC236}">
                  <a16:creationId xmlns:a16="http://schemas.microsoft.com/office/drawing/2014/main" id="{D552AE52-24EB-2640-A9C3-E74AFE0A7603}"/>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Git Repository</a:t>
              </a:r>
            </a:p>
          </p:txBody>
        </p:sp>
        <p:sp>
          <p:nvSpPr>
            <p:cNvPr id="20" name="Retângulo 76">
              <a:extLst>
                <a:ext uri="{FF2B5EF4-FFF2-40B4-BE49-F238E27FC236}">
                  <a16:creationId xmlns:a16="http://schemas.microsoft.com/office/drawing/2014/main" id="{1D0A66FA-D514-4245-8574-DD57B117B207}"/>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Agrupar 7">
            <a:extLst>
              <a:ext uri="{FF2B5EF4-FFF2-40B4-BE49-F238E27FC236}">
                <a16:creationId xmlns:a16="http://schemas.microsoft.com/office/drawing/2014/main" id="{17D37FBD-E83B-F84D-A8C0-114F6D2A0D32}"/>
              </a:ext>
            </a:extLst>
          </p:cNvPr>
          <p:cNvGrpSpPr/>
          <p:nvPr/>
        </p:nvGrpSpPr>
        <p:grpSpPr>
          <a:xfrm>
            <a:off x="9589405" y="1564479"/>
            <a:ext cx="1927251" cy="1856500"/>
            <a:chOff x="3442057" y="2263602"/>
            <a:chExt cx="1927251" cy="1856500"/>
          </a:xfrm>
        </p:grpSpPr>
        <p:sp>
          <p:nvSpPr>
            <p:cNvPr id="22" name="Oval 21">
              <a:extLst>
                <a:ext uri="{FF2B5EF4-FFF2-40B4-BE49-F238E27FC236}">
                  <a16:creationId xmlns:a16="http://schemas.microsoft.com/office/drawing/2014/main" id="{658773D8-AFCB-4543-AF47-238382B9ED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3" name="Retângulo 4">
              <a:extLst>
                <a:ext uri="{FF2B5EF4-FFF2-40B4-BE49-F238E27FC236}">
                  <a16:creationId xmlns:a16="http://schemas.microsoft.com/office/drawing/2014/main" id="{EE2C16CC-2204-B142-BE48-3F2E77E53379}"/>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Presentation</a:t>
              </a:r>
            </a:p>
          </p:txBody>
        </p:sp>
        <p:sp>
          <p:nvSpPr>
            <p:cNvPr id="25" name="Retângulo 76">
              <a:extLst>
                <a:ext uri="{FF2B5EF4-FFF2-40B4-BE49-F238E27FC236}">
                  <a16:creationId xmlns:a16="http://schemas.microsoft.com/office/drawing/2014/main" id="{0F717A89-BF8E-F842-B41D-B25F0E2F6311}"/>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áfico 103" hidden="1">
            <a:extLst>
              <a:ext uri="{FF2B5EF4-FFF2-40B4-BE49-F238E27FC236}">
                <a16:creationId xmlns:a16="http://schemas.microsoft.com/office/drawing/2014/main" id="{C3AD165D-547F-F341-A473-60480D12E24D}"/>
              </a:ext>
            </a:extLst>
          </p:cNvPr>
          <p:cNvGrpSpPr/>
          <p:nvPr/>
        </p:nvGrpSpPr>
        <p:grpSpPr>
          <a:xfrm>
            <a:off x="5848495" y="2059583"/>
            <a:ext cx="403921" cy="403921"/>
            <a:chOff x="10839360" y="2114543"/>
            <a:chExt cx="488745" cy="488745"/>
          </a:xfrm>
        </p:grpSpPr>
        <p:grpSp>
          <p:nvGrpSpPr>
            <p:cNvPr id="27" name="Gráfico 103">
              <a:extLst>
                <a:ext uri="{FF2B5EF4-FFF2-40B4-BE49-F238E27FC236}">
                  <a16:creationId xmlns:a16="http://schemas.microsoft.com/office/drawing/2014/main" id="{3F8EC470-A924-9B4F-9CF8-81BB88417450}"/>
                </a:ext>
              </a:extLst>
            </p:cNvPr>
            <p:cNvGrpSpPr/>
            <p:nvPr/>
          </p:nvGrpSpPr>
          <p:grpSpPr>
            <a:xfrm>
              <a:off x="10839360" y="2114543"/>
              <a:ext cx="488745" cy="402032"/>
              <a:chOff x="10839360" y="2114543"/>
              <a:chExt cx="488745" cy="402032"/>
            </a:xfrm>
          </p:grpSpPr>
          <p:sp>
            <p:nvSpPr>
              <p:cNvPr id="31" name="Forma livre: Forma 254">
                <a:extLst>
                  <a:ext uri="{FF2B5EF4-FFF2-40B4-BE49-F238E27FC236}">
                    <a16:creationId xmlns:a16="http://schemas.microsoft.com/office/drawing/2014/main" id="{30C3D7EE-A98B-B04B-9585-12D9779043E1}"/>
                  </a:ext>
                </a:extLst>
              </p:cNvPr>
              <p:cNvSpPr/>
              <p:nvPr/>
            </p:nvSpPr>
            <p:spPr>
              <a:xfrm>
                <a:off x="10839360" y="2114543"/>
                <a:ext cx="488745" cy="402032"/>
              </a:xfrm>
              <a:custGeom>
                <a:avLst/>
                <a:gdLst>
                  <a:gd name="connsiteX0" fmla="*/ 55181 w 488745"/>
                  <a:gd name="connsiteY0" fmla="*/ 402032 h 402032"/>
                  <a:gd name="connsiteX1" fmla="*/ 23649 w 488745"/>
                  <a:gd name="connsiteY1" fmla="*/ 402032 h 402032"/>
                  <a:gd name="connsiteX2" fmla="*/ 0 w 488745"/>
                  <a:gd name="connsiteY2" fmla="*/ 378383 h 402032"/>
                  <a:gd name="connsiteX3" fmla="*/ 0 w 488745"/>
                  <a:gd name="connsiteY3" fmla="*/ 23649 h 402032"/>
                  <a:gd name="connsiteX4" fmla="*/ 23649 w 488745"/>
                  <a:gd name="connsiteY4" fmla="*/ 0 h 402032"/>
                  <a:gd name="connsiteX5" fmla="*/ 465096 w 488745"/>
                  <a:gd name="connsiteY5" fmla="*/ 0 h 402032"/>
                  <a:gd name="connsiteX6" fmla="*/ 488745 w 488745"/>
                  <a:gd name="connsiteY6" fmla="*/ 23649 h 402032"/>
                  <a:gd name="connsiteX7" fmla="*/ 488745 w 488745"/>
                  <a:gd name="connsiteY7" fmla="*/ 378383 h 402032"/>
                  <a:gd name="connsiteX8" fmla="*/ 465096 w 488745"/>
                  <a:gd name="connsiteY8" fmla="*/ 402032 h 402032"/>
                  <a:gd name="connsiteX9" fmla="*/ 433564 w 488745"/>
                  <a:gd name="connsiteY9" fmla="*/ 402032 h 4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745" h="402032">
                    <a:moveTo>
                      <a:pt x="55181" y="402032"/>
                    </a:moveTo>
                    <a:lnTo>
                      <a:pt x="23649" y="402032"/>
                    </a:lnTo>
                    <a:cubicBezTo>
                      <a:pt x="10248" y="402032"/>
                      <a:pt x="0" y="391784"/>
                      <a:pt x="0" y="378383"/>
                    </a:cubicBezTo>
                    <a:lnTo>
                      <a:pt x="0" y="23649"/>
                    </a:lnTo>
                    <a:cubicBezTo>
                      <a:pt x="0" y="10248"/>
                      <a:pt x="10248" y="0"/>
                      <a:pt x="23649" y="0"/>
                    </a:cubicBezTo>
                    <a:lnTo>
                      <a:pt x="465096" y="0"/>
                    </a:lnTo>
                    <a:cubicBezTo>
                      <a:pt x="478497" y="0"/>
                      <a:pt x="488745" y="10248"/>
                      <a:pt x="488745" y="23649"/>
                    </a:cubicBezTo>
                    <a:lnTo>
                      <a:pt x="488745" y="378383"/>
                    </a:lnTo>
                    <a:cubicBezTo>
                      <a:pt x="488745" y="391784"/>
                      <a:pt x="478497" y="402032"/>
                      <a:pt x="465096" y="402032"/>
                    </a:cubicBezTo>
                    <a:lnTo>
                      <a:pt x="433564" y="402032"/>
                    </a:lnTo>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32" name="Gráfico 103">
                <a:extLst>
                  <a:ext uri="{FF2B5EF4-FFF2-40B4-BE49-F238E27FC236}">
                    <a16:creationId xmlns:a16="http://schemas.microsoft.com/office/drawing/2014/main" id="{E2B8AFAD-06E4-C240-A6AF-303D6D1B70D1}"/>
                  </a:ext>
                </a:extLst>
              </p:cNvPr>
              <p:cNvGrpSpPr/>
              <p:nvPr/>
            </p:nvGrpSpPr>
            <p:grpSpPr>
              <a:xfrm>
                <a:off x="10870892" y="2146075"/>
                <a:ext cx="102478" cy="23648"/>
                <a:chOff x="10870892" y="2146075"/>
                <a:chExt cx="102478" cy="23648"/>
              </a:xfrm>
              <a:solidFill>
                <a:srgbClr val="464646"/>
              </a:solidFill>
            </p:grpSpPr>
            <p:sp>
              <p:nvSpPr>
                <p:cNvPr id="34" name="Forma livre: Forma 256">
                  <a:extLst>
                    <a:ext uri="{FF2B5EF4-FFF2-40B4-BE49-F238E27FC236}">
                      <a16:creationId xmlns:a16="http://schemas.microsoft.com/office/drawing/2014/main" id="{8248C22A-1E33-C449-BA49-D7923C60A34A}"/>
                    </a:ext>
                  </a:extLst>
                </p:cNvPr>
                <p:cNvSpPr/>
                <p:nvPr/>
              </p:nvSpPr>
              <p:spPr>
                <a:xfrm>
                  <a:off x="1087089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5" name="Forma livre: Forma 257">
                  <a:extLst>
                    <a:ext uri="{FF2B5EF4-FFF2-40B4-BE49-F238E27FC236}">
                      <a16:creationId xmlns:a16="http://schemas.microsoft.com/office/drawing/2014/main" id="{2ED3BE9B-D028-5240-B3F7-01B9B75BB0DB}"/>
                    </a:ext>
                  </a:extLst>
                </p:cNvPr>
                <p:cNvSpPr/>
                <p:nvPr/>
              </p:nvSpPr>
              <p:spPr>
                <a:xfrm>
                  <a:off x="10910307"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6" name="Forma livre: Forma 258">
                  <a:extLst>
                    <a:ext uri="{FF2B5EF4-FFF2-40B4-BE49-F238E27FC236}">
                      <a16:creationId xmlns:a16="http://schemas.microsoft.com/office/drawing/2014/main" id="{2152DE25-6897-AC42-BBA4-20E34EF029FD}"/>
                    </a:ext>
                  </a:extLst>
                </p:cNvPr>
                <p:cNvSpPr/>
                <p:nvPr/>
              </p:nvSpPr>
              <p:spPr>
                <a:xfrm>
                  <a:off x="1094972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sp>
            <p:nvSpPr>
              <p:cNvPr id="33" name="Forma livre: Forma 259">
                <a:extLst>
                  <a:ext uri="{FF2B5EF4-FFF2-40B4-BE49-F238E27FC236}">
                    <a16:creationId xmlns:a16="http://schemas.microsoft.com/office/drawing/2014/main" id="{14C04FCD-C0A8-6249-8EE4-0040894AFFF4}"/>
                  </a:ext>
                </a:extLst>
              </p:cNvPr>
              <p:cNvSpPr/>
              <p:nvPr/>
            </p:nvSpPr>
            <p:spPr>
              <a:xfrm>
                <a:off x="10839360" y="2201256"/>
                <a:ext cx="488745" cy="7882"/>
              </a:xfrm>
              <a:custGeom>
                <a:avLst/>
                <a:gdLst>
                  <a:gd name="connsiteX0" fmla="*/ 0 w 488745"/>
                  <a:gd name="connsiteY0" fmla="*/ 0 h 7882"/>
                  <a:gd name="connsiteX1" fmla="*/ 488745 w 488745"/>
                  <a:gd name="connsiteY1" fmla="*/ 0 h 7882"/>
                </a:gdLst>
                <a:ahLst/>
                <a:cxnLst>
                  <a:cxn ang="0">
                    <a:pos x="connsiteX0" y="connsiteY0"/>
                  </a:cxn>
                  <a:cxn ang="0">
                    <a:pos x="connsiteX1" y="connsiteY1"/>
                  </a:cxn>
                </a:cxnLst>
                <a:rect l="l" t="t" r="r" b="b"/>
                <a:pathLst>
                  <a:path w="488745" h="7882">
                    <a:moveTo>
                      <a:pt x="0" y="0"/>
                    </a:moveTo>
                    <a:lnTo>
                      <a:pt x="488745" y="0"/>
                    </a:lnTo>
                  </a:path>
                </a:pathLst>
              </a:custGeom>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nvGrpSpPr>
            <p:cNvPr id="28" name="Gráfico 103">
              <a:extLst>
                <a:ext uri="{FF2B5EF4-FFF2-40B4-BE49-F238E27FC236}">
                  <a16:creationId xmlns:a16="http://schemas.microsoft.com/office/drawing/2014/main" id="{13017F9A-FF57-874F-A3F5-E0E0672BDF3E}"/>
                </a:ext>
              </a:extLst>
            </p:cNvPr>
            <p:cNvGrpSpPr/>
            <p:nvPr/>
          </p:nvGrpSpPr>
          <p:grpSpPr>
            <a:xfrm>
              <a:off x="10910307" y="2256437"/>
              <a:ext cx="346851" cy="346851"/>
              <a:chOff x="10910307" y="2256437"/>
              <a:chExt cx="346851" cy="346851"/>
            </a:xfrm>
            <a:noFill/>
          </p:grpSpPr>
          <p:sp>
            <p:nvSpPr>
              <p:cNvPr id="29" name="Forma livre: Forma 261">
                <a:extLst>
                  <a:ext uri="{FF2B5EF4-FFF2-40B4-BE49-F238E27FC236}">
                    <a16:creationId xmlns:a16="http://schemas.microsoft.com/office/drawing/2014/main" id="{D35B2904-30D6-2346-B431-1B034135ED58}"/>
                  </a:ext>
                </a:extLst>
              </p:cNvPr>
              <p:cNvSpPr/>
              <p:nvPr/>
            </p:nvSpPr>
            <p:spPr>
              <a:xfrm>
                <a:off x="10910307" y="2256437"/>
                <a:ext cx="346851" cy="346851"/>
              </a:xfrm>
              <a:custGeom>
                <a:avLst/>
                <a:gdLst>
                  <a:gd name="connsiteX0" fmla="*/ 320837 w 346851"/>
                  <a:gd name="connsiteY0" fmla="*/ 137164 h 346851"/>
                  <a:gd name="connsiteX1" fmla="*/ 303495 w 346851"/>
                  <a:gd name="connsiteY1" fmla="*/ 95384 h 346851"/>
                  <a:gd name="connsiteX2" fmla="*/ 305072 w 346851"/>
                  <a:gd name="connsiteY2" fmla="*/ 86713 h 346851"/>
                  <a:gd name="connsiteX3" fmla="*/ 312955 w 346851"/>
                  <a:gd name="connsiteY3" fmla="*/ 78830 h 346851"/>
                  <a:gd name="connsiteX4" fmla="*/ 312955 w 346851"/>
                  <a:gd name="connsiteY4" fmla="*/ 67794 h 346851"/>
                  <a:gd name="connsiteX5" fmla="*/ 279846 w 346851"/>
                  <a:gd name="connsiteY5" fmla="*/ 34685 h 346851"/>
                  <a:gd name="connsiteX6" fmla="*/ 268810 w 346851"/>
                  <a:gd name="connsiteY6" fmla="*/ 34685 h 346851"/>
                  <a:gd name="connsiteX7" fmla="*/ 260927 w 346851"/>
                  <a:gd name="connsiteY7" fmla="*/ 42568 h 346851"/>
                  <a:gd name="connsiteX8" fmla="*/ 252256 w 346851"/>
                  <a:gd name="connsiteY8" fmla="*/ 44145 h 346851"/>
                  <a:gd name="connsiteX9" fmla="*/ 210476 w 346851"/>
                  <a:gd name="connsiteY9" fmla="*/ 26802 h 346851"/>
                  <a:gd name="connsiteX10" fmla="*/ 205746 w 346851"/>
                  <a:gd name="connsiteY10" fmla="*/ 19707 h 346851"/>
                  <a:gd name="connsiteX11" fmla="*/ 205746 w 346851"/>
                  <a:gd name="connsiteY11" fmla="*/ 7883 h 346851"/>
                  <a:gd name="connsiteX12" fmla="*/ 197863 w 346851"/>
                  <a:gd name="connsiteY12" fmla="*/ 0 h 346851"/>
                  <a:gd name="connsiteX13" fmla="*/ 150565 w 346851"/>
                  <a:gd name="connsiteY13" fmla="*/ 0 h 346851"/>
                  <a:gd name="connsiteX14" fmla="*/ 142682 w 346851"/>
                  <a:gd name="connsiteY14" fmla="*/ 7883 h 346851"/>
                  <a:gd name="connsiteX15" fmla="*/ 142682 w 346851"/>
                  <a:gd name="connsiteY15" fmla="*/ 18919 h 346851"/>
                  <a:gd name="connsiteX16" fmla="*/ 137952 w 346851"/>
                  <a:gd name="connsiteY16" fmla="*/ 26014 h 346851"/>
                  <a:gd name="connsiteX17" fmla="*/ 96172 w 346851"/>
                  <a:gd name="connsiteY17" fmla="*/ 43356 h 346851"/>
                  <a:gd name="connsiteX18" fmla="*/ 87501 w 346851"/>
                  <a:gd name="connsiteY18" fmla="*/ 41780 h 346851"/>
                  <a:gd name="connsiteX19" fmla="*/ 79618 w 346851"/>
                  <a:gd name="connsiteY19" fmla="*/ 33897 h 346851"/>
                  <a:gd name="connsiteX20" fmla="*/ 68582 w 346851"/>
                  <a:gd name="connsiteY20" fmla="*/ 33897 h 346851"/>
                  <a:gd name="connsiteX21" fmla="*/ 35473 w 346851"/>
                  <a:gd name="connsiteY21" fmla="*/ 67005 h 346851"/>
                  <a:gd name="connsiteX22" fmla="*/ 35473 w 346851"/>
                  <a:gd name="connsiteY22" fmla="*/ 78042 h 346851"/>
                  <a:gd name="connsiteX23" fmla="*/ 43356 w 346851"/>
                  <a:gd name="connsiteY23" fmla="*/ 85925 h 346851"/>
                  <a:gd name="connsiteX24" fmla="*/ 44933 w 346851"/>
                  <a:gd name="connsiteY24" fmla="*/ 94596 h 346851"/>
                  <a:gd name="connsiteX25" fmla="*/ 27590 w 346851"/>
                  <a:gd name="connsiteY25" fmla="*/ 136376 h 346851"/>
                  <a:gd name="connsiteX26" fmla="*/ 20496 w 346851"/>
                  <a:gd name="connsiteY26" fmla="*/ 141105 h 346851"/>
                  <a:gd name="connsiteX27" fmla="*/ 7883 w 346851"/>
                  <a:gd name="connsiteY27" fmla="*/ 141105 h 346851"/>
                  <a:gd name="connsiteX28" fmla="*/ 0 w 346851"/>
                  <a:gd name="connsiteY28" fmla="*/ 148988 h 346851"/>
                  <a:gd name="connsiteX29" fmla="*/ 0 w 346851"/>
                  <a:gd name="connsiteY29" fmla="*/ 196286 h 346851"/>
                  <a:gd name="connsiteX30" fmla="*/ 7883 w 346851"/>
                  <a:gd name="connsiteY30" fmla="*/ 204169 h 346851"/>
                  <a:gd name="connsiteX31" fmla="*/ 18919 w 346851"/>
                  <a:gd name="connsiteY31" fmla="*/ 204169 h 346851"/>
                  <a:gd name="connsiteX32" fmla="*/ 26014 w 346851"/>
                  <a:gd name="connsiteY32" fmla="*/ 208899 h 346851"/>
                  <a:gd name="connsiteX33" fmla="*/ 43356 w 346851"/>
                  <a:gd name="connsiteY33" fmla="*/ 250679 h 346851"/>
                  <a:gd name="connsiteX34" fmla="*/ 41780 w 346851"/>
                  <a:gd name="connsiteY34" fmla="*/ 259350 h 346851"/>
                  <a:gd name="connsiteX35" fmla="*/ 33897 w 346851"/>
                  <a:gd name="connsiteY35" fmla="*/ 267233 h 346851"/>
                  <a:gd name="connsiteX36" fmla="*/ 33897 w 346851"/>
                  <a:gd name="connsiteY36" fmla="*/ 278269 h 346851"/>
                  <a:gd name="connsiteX37" fmla="*/ 67005 w 346851"/>
                  <a:gd name="connsiteY37" fmla="*/ 311378 h 346851"/>
                  <a:gd name="connsiteX38" fmla="*/ 78042 w 346851"/>
                  <a:gd name="connsiteY38" fmla="*/ 311378 h 346851"/>
                  <a:gd name="connsiteX39" fmla="*/ 85925 w 346851"/>
                  <a:gd name="connsiteY39" fmla="*/ 303495 h 346851"/>
                  <a:gd name="connsiteX40" fmla="*/ 94596 w 346851"/>
                  <a:gd name="connsiteY40" fmla="*/ 301918 h 346851"/>
                  <a:gd name="connsiteX41" fmla="*/ 136376 w 346851"/>
                  <a:gd name="connsiteY41" fmla="*/ 319261 h 346851"/>
                  <a:gd name="connsiteX42" fmla="*/ 141105 w 346851"/>
                  <a:gd name="connsiteY42" fmla="*/ 326356 h 346851"/>
                  <a:gd name="connsiteX43" fmla="*/ 141105 w 346851"/>
                  <a:gd name="connsiteY43" fmla="*/ 338968 h 346851"/>
                  <a:gd name="connsiteX44" fmla="*/ 148988 w 346851"/>
                  <a:gd name="connsiteY44" fmla="*/ 346851 h 346851"/>
                  <a:gd name="connsiteX45" fmla="*/ 196286 w 346851"/>
                  <a:gd name="connsiteY45" fmla="*/ 346851 h 346851"/>
                  <a:gd name="connsiteX46" fmla="*/ 204169 w 346851"/>
                  <a:gd name="connsiteY46" fmla="*/ 338968 h 346851"/>
                  <a:gd name="connsiteX47" fmla="*/ 204169 w 346851"/>
                  <a:gd name="connsiteY47" fmla="*/ 327932 h 346851"/>
                  <a:gd name="connsiteX48" fmla="*/ 208899 w 346851"/>
                  <a:gd name="connsiteY48" fmla="*/ 320837 h 346851"/>
                  <a:gd name="connsiteX49" fmla="*/ 250679 w 346851"/>
                  <a:gd name="connsiteY49" fmla="*/ 303495 h 346851"/>
                  <a:gd name="connsiteX50" fmla="*/ 259350 w 346851"/>
                  <a:gd name="connsiteY50" fmla="*/ 305072 h 346851"/>
                  <a:gd name="connsiteX51" fmla="*/ 267233 w 346851"/>
                  <a:gd name="connsiteY51" fmla="*/ 312955 h 346851"/>
                  <a:gd name="connsiteX52" fmla="*/ 278269 w 346851"/>
                  <a:gd name="connsiteY52" fmla="*/ 312955 h 346851"/>
                  <a:gd name="connsiteX53" fmla="*/ 311378 w 346851"/>
                  <a:gd name="connsiteY53" fmla="*/ 279846 h 346851"/>
                  <a:gd name="connsiteX54" fmla="*/ 311378 w 346851"/>
                  <a:gd name="connsiteY54" fmla="*/ 268810 h 346851"/>
                  <a:gd name="connsiteX55" fmla="*/ 303495 w 346851"/>
                  <a:gd name="connsiteY55" fmla="*/ 260927 h 346851"/>
                  <a:gd name="connsiteX56" fmla="*/ 301918 w 346851"/>
                  <a:gd name="connsiteY56" fmla="*/ 252256 h 346851"/>
                  <a:gd name="connsiteX57" fmla="*/ 319261 w 346851"/>
                  <a:gd name="connsiteY57" fmla="*/ 210476 h 346851"/>
                  <a:gd name="connsiteX58" fmla="*/ 326356 w 346851"/>
                  <a:gd name="connsiteY58" fmla="*/ 205746 h 346851"/>
                  <a:gd name="connsiteX59" fmla="*/ 338968 w 346851"/>
                  <a:gd name="connsiteY59" fmla="*/ 205746 h 346851"/>
                  <a:gd name="connsiteX60" fmla="*/ 346851 w 346851"/>
                  <a:gd name="connsiteY60" fmla="*/ 197863 h 346851"/>
                  <a:gd name="connsiteX61" fmla="*/ 346851 w 346851"/>
                  <a:gd name="connsiteY61" fmla="*/ 150565 h 346851"/>
                  <a:gd name="connsiteX62" fmla="*/ 338968 w 346851"/>
                  <a:gd name="connsiteY62" fmla="*/ 142682 h 346851"/>
                  <a:gd name="connsiteX63" fmla="*/ 327932 w 346851"/>
                  <a:gd name="connsiteY63" fmla="*/ 142682 h 346851"/>
                  <a:gd name="connsiteX64" fmla="*/ 320837 w 346851"/>
                  <a:gd name="connsiteY64" fmla="*/ 137164 h 34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6851" h="346851">
                    <a:moveTo>
                      <a:pt x="320837" y="137164"/>
                    </a:moveTo>
                    <a:lnTo>
                      <a:pt x="303495" y="95384"/>
                    </a:lnTo>
                    <a:cubicBezTo>
                      <a:pt x="301918" y="92231"/>
                      <a:pt x="302707" y="89078"/>
                      <a:pt x="305072" y="86713"/>
                    </a:cubicBezTo>
                    <a:lnTo>
                      <a:pt x="312955" y="78830"/>
                    </a:lnTo>
                    <a:cubicBezTo>
                      <a:pt x="316108" y="75677"/>
                      <a:pt x="316108" y="70947"/>
                      <a:pt x="312955" y="67794"/>
                    </a:cubicBezTo>
                    <a:lnTo>
                      <a:pt x="279846" y="34685"/>
                    </a:lnTo>
                    <a:cubicBezTo>
                      <a:pt x="276693" y="31532"/>
                      <a:pt x="271963" y="31532"/>
                      <a:pt x="268810" y="34685"/>
                    </a:cubicBezTo>
                    <a:lnTo>
                      <a:pt x="260927" y="42568"/>
                    </a:lnTo>
                    <a:cubicBezTo>
                      <a:pt x="258562" y="44933"/>
                      <a:pt x="255409" y="45721"/>
                      <a:pt x="252256" y="44145"/>
                    </a:cubicBezTo>
                    <a:lnTo>
                      <a:pt x="210476" y="26802"/>
                    </a:lnTo>
                    <a:cubicBezTo>
                      <a:pt x="207322" y="25226"/>
                      <a:pt x="205746" y="22861"/>
                      <a:pt x="205746" y="19707"/>
                    </a:cubicBezTo>
                    <a:lnTo>
                      <a:pt x="205746" y="7883"/>
                    </a:lnTo>
                    <a:cubicBezTo>
                      <a:pt x="205746" y="3153"/>
                      <a:pt x="202593" y="0"/>
                      <a:pt x="197863" y="0"/>
                    </a:cubicBezTo>
                    <a:lnTo>
                      <a:pt x="150565" y="0"/>
                    </a:lnTo>
                    <a:cubicBezTo>
                      <a:pt x="145835" y="0"/>
                      <a:pt x="142682" y="3153"/>
                      <a:pt x="142682" y="7883"/>
                    </a:cubicBezTo>
                    <a:lnTo>
                      <a:pt x="142682" y="18919"/>
                    </a:lnTo>
                    <a:cubicBezTo>
                      <a:pt x="142682" y="22072"/>
                      <a:pt x="141105" y="25226"/>
                      <a:pt x="137952" y="26014"/>
                    </a:cubicBezTo>
                    <a:lnTo>
                      <a:pt x="96172" y="43356"/>
                    </a:lnTo>
                    <a:cubicBezTo>
                      <a:pt x="93019" y="44933"/>
                      <a:pt x="89866" y="44145"/>
                      <a:pt x="87501" y="41780"/>
                    </a:cubicBezTo>
                    <a:lnTo>
                      <a:pt x="79618" y="33897"/>
                    </a:lnTo>
                    <a:cubicBezTo>
                      <a:pt x="76465" y="30744"/>
                      <a:pt x="71735" y="30744"/>
                      <a:pt x="68582" y="33897"/>
                    </a:cubicBezTo>
                    <a:lnTo>
                      <a:pt x="35473" y="67005"/>
                    </a:lnTo>
                    <a:cubicBezTo>
                      <a:pt x="32320" y="70159"/>
                      <a:pt x="32320" y="74888"/>
                      <a:pt x="35473" y="78042"/>
                    </a:cubicBezTo>
                    <a:lnTo>
                      <a:pt x="43356" y="85925"/>
                    </a:lnTo>
                    <a:cubicBezTo>
                      <a:pt x="45721" y="88289"/>
                      <a:pt x="46510" y="91443"/>
                      <a:pt x="44933" y="94596"/>
                    </a:cubicBezTo>
                    <a:lnTo>
                      <a:pt x="27590" y="136376"/>
                    </a:lnTo>
                    <a:cubicBezTo>
                      <a:pt x="26014" y="139529"/>
                      <a:pt x="23649" y="141105"/>
                      <a:pt x="20496" y="141105"/>
                    </a:cubicBezTo>
                    <a:lnTo>
                      <a:pt x="7883" y="141105"/>
                    </a:lnTo>
                    <a:cubicBezTo>
                      <a:pt x="3153" y="141105"/>
                      <a:pt x="0" y="144259"/>
                      <a:pt x="0" y="148988"/>
                    </a:cubicBezTo>
                    <a:lnTo>
                      <a:pt x="0" y="196286"/>
                    </a:lnTo>
                    <a:cubicBezTo>
                      <a:pt x="0" y="201016"/>
                      <a:pt x="3153" y="204169"/>
                      <a:pt x="7883" y="204169"/>
                    </a:cubicBezTo>
                    <a:lnTo>
                      <a:pt x="18919" y="204169"/>
                    </a:lnTo>
                    <a:cubicBezTo>
                      <a:pt x="22072" y="204169"/>
                      <a:pt x="25226" y="205746"/>
                      <a:pt x="26014" y="208899"/>
                    </a:cubicBezTo>
                    <a:lnTo>
                      <a:pt x="43356" y="250679"/>
                    </a:lnTo>
                    <a:cubicBezTo>
                      <a:pt x="44933" y="253832"/>
                      <a:pt x="44145" y="256985"/>
                      <a:pt x="41780" y="259350"/>
                    </a:cubicBezTo>
                    <a:lnTo>
                      <a:pt x="33897" y="267233"/>
                    </a:lnTo>
                    <a:cubicBezTo>
                      <a:pt x="30744" y="270386"/>
                      <a:pt x="30744" y="275116"/>
                      <a:pt x="33897" y="278269"/>
                    </a:cubicBezTo>
                    <a:lnTo>
                      <a:pt x="67005" y="311378"/>
                    </a:lnTo>
                    <a:cubicBezTo>
                      <a:pt x="70159" y="314531"/>
                      <a:pt x="74888" y="314531"/>
                      <a:pt x="78042" y="311378"/>
                    </a:cubicBezTo>
                    <a:lnTo>
                      <a:pt x="85925" y="303495"/>
                    </a:lnTo>
                    <a:cubicBezTo>
                      <a:pt x="88289" y="301130"/>
                      <a:pt x="91443" y="300342"/>
                      <a:pt x="94596" y="301918"/>
                    </a:cubicBezTo>
                    <a:lnTo>
                      <a:pt x="136376" y="319261"/>
                    </a:lnTo>
                    <a:cubicBezTo>
                      <a:pt x="139529" y="320837"/>
                      <a:pt x="141105" y="323202"/>
                      <a:pt x="141105" y="326356"/>
                    </a:cubicBezTo>
                    <a:lnTo>
                      <a:pt x="141105" y="338968"/>
                    </a:lnTo>
                    <a:cubicBezTo>
                      <a:pt x="141105" y="343698"/>
                      <a:pt x="144259" y="346851"/>
                      <a:pt x="148988" y="346851"/>
                    </a:cubicBezTo>
                    <a:lnTo>
                      <a:pt x="196286" y="346851"/>
                    </a:lnTo>
                    <a:cubicBezTo>
                      <a:pt x="201016" y="346851"/>
                      <a:pt x="204169" y="343698"/>
                      <a:pt x="204169" y="338968"/>
                    </a:cubicBezTo>
                    <a:lnTo>
                      <a:pt x="204169" y="327932"/>
                    </a:lnTo>
                    <a:cubicBezTo>
                      <a:pt x="204169" y="324779"/>
                      <a:pt x="205746" y="321626"/>
                      <a:pt x="208899" y="320837"/>
                    </a:cubicBezTo>
                    <a:lnTo>
                      <a:pt x="250679" y="303495"/>
                    </a:lnTo>
                    <a:cubicBezTo>
                      <a:pt x="253832" y="301918"/>
                      <a:pt x="256985" y="302707"/>
                      <a:pt x="259350" y="305072"/>
                    </a:cubicBezTo>
                    <a:lnTo>
                      <a:pt x="267233" y="312955"/>
                    </a:lnTo>
                    <a:cubicBezTo>
                      <a:pt x="270386" y="316108"/>
                      <a:pt x="275116" y="316108"/>
                      <a:pt x="278269" y="312955"/>
                    </a:cubicBezTo>
                    <a:lnTo>
                      <a:pt x="311378" y="279846"/>
                    </a:lnTo>
                    <a:cubicBezTo>
                      <a:pt x="314531" y="276693"/>
                      <a:pt x="314531" y="271963"/>
                      <a:pt x="311378" y="268810"/>
                    </a:cubicBezTo>
                    <a:lnTo>
                      <a:pt x="303495" y="260927"/>
                    </a:lnTo>
                    <a:cubicBezTo>
                      <a:pt x="301130" y="258562"/>
                      <a:pt x="300342" y="255409"/>
                      <a:pt x="301918" y="252256"/>
                    </a:cubicBezTo>
                    <a:lnTo>
                      <a:pt x="319261" y="210476"/>
                    </a:lnTo>
                    <a:cubicBezTo>
                      <a:pt x="320837" y="207322"/>
                      <a:pt x="323202" y="205746"/>
                      <a:pt x="326356" y="205746"/>
                    </a:cubicBezTo>
                    <a:lnTo>
                      <a:pt x="338968" y="205746"/>
                    </a:lnTo>
                    <a:cubicBezTo>
                      <a:pt x="343698" y="205746"/>
                      <a:pt x="346851" y="202593"/>
                      <a:pt x="346851" y="197863"/>
                    </a:cubicBezTo>
                    <a:lnTo>
                      <a:pt x="346851" y="150565"/>
                    </a:lnTo>
                    <a:cubicBezTo>
                      <a:pt x="346851" y="145835"/>
                      <a:pt x="343698" y="142682"/>
                      <a:pt x="338968" y="142682"/>
                    </a:cubicBezTo>
                    <a:lnTo>
                      <a:pt x="327932" y="142682"/>
                    </a:lnTo>
                    <a:cubicBezTo>
                      <a:pt x="324779" y="141894"/>
                      <a:pt x="321626" y="140317"/>
                      <a:pt x="320837" y="137164"/>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0" name="Forma livre: Forma 262">
                <a:extLst>
                  <a:ext uri="{FF2B5EF4-FFF2-40B4-BE49-F238E27FC236}">
                    <a16:creationId xmlns:a16="http://schemas.microsoft.com/office/drawing/2014/main" id="{410DCE13-F3D0-794C-BF00-D74E35B7EB79}"/>
                  </a:ext>
                </a:extLst>
              </p:cNvPr>
              <p:cNvSpPr/>
              <p:nvPr/>
            </p:nvSpPr>
            <p:spPr>
              <a:xfrm>
                <a:off x="10989137" y="2335267"/>
                <a:ext cx="189191" cy="189191"/>
              </a:xfrm>
              <a:custGeom>
                <a:avLst/>
                <a:gdLst>
                  <a:gd name="connsiteX0" fmla="*/ 189192 w 189191"/>
                  <a:gd name="connsiteY0" fmla="*/ 94596 h 189191"/>
                  <a:gd name="connsiteX1" fmla="*/ 94596 w 189191"/>
                  <a:gd name="connsiteY1" fmla="*/ 189192 h 189191"/>
                  <a:gd name="connsiteX2" fmla="*/ 0 w 189191"/>
                  <a:gd name="connsiteY2" fmla="*/ 94596 h 189191"/>
                  <a:gd name="connsiteX3" fmla="*/ 94596 w 189191"/>
                  <a:gd name="connsiteY3" fmla="*/ 0 h 189191"/>
                  <a:gd name="connsiteX4" fmla="*/ 189192 w 189191"/>
                  <a:gd name="connsiteY4" fmla="*/ 94596 h 18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91" h="189191">
                    <a:moveTo>
                      <a:pt x="189192" y="94596"/>
                    </a:moveTo>
                    <a:cubicBezTo>
                      <a:pt x="189192" y="146840"/>
                      <a:pt x="146840" y="189192"/>
                      <a:pt x="94596" y="189192"/>
                    </a:cubicBezTo>
                    <a:cubicBezTo>
                      <a:pt x="42352" y="189192"/>
                      <a:pt x="0" y="146840"/>
                      <a:pt x="0" y="94596"/>
                    </a:cubicBezTo>
                    <a:cubicBezTo>
                      <a:pt x="0" y="42352"/>
                      <a:pt x="42352" y="0"/>
                      <a:pt x="94596" y="0"/>
                    </a:cubicBezTo>
                    <a:cubicBezTo>
                      <a:pt x="146840" y="0"/>
                      <a:pt x="189192" y="42352"/>
                      <a:pt x="189192" y="94596"/>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pic>
        <p:nvPicPr>
          <p:cNvPr id="52" name="mt_icon" descr="Labirinto com preenchimento sólido">
            <a:extLst>
              <a:ext uri="{FF2B5EF4-FFF2-40B4-BE49-F238E27FC236}">
                <a16:creationId xmlns:a16="http://schemas.microsoft.com/office/drawing/2014/main" id="{994C34B9-0143-471A-AB7D-8FFC52C341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3506" y="1975432"/>
            <a:ext cx="540000" cy="540000"/>
          </a:xfrm>
          <a:prstGeom prst="rect">
            <a:avLst/>
          </a:prstGeom>
        </p:spPr>
      </p:pic>
      <p:sp>
        <p:nvSpPr>
          <p:cNvPr id="37" name="Google Shape;1947;p23">
            <a:extLst>
              <a:ext uri="{FF2B5EF4-FFF2-40B4-BE49-F238E27FC236}">
                <a16:creationId xmlns:a16="http://schemas.microsoft.com/office/drawing/2014/main" id="{801E5268-D321-364C-BB63-ED34E8D1C07C}"/>
              </a:ext>
            </a:extLst>
          </p:cNvPr>
          <p:cNvSpPr>
            <a:spLocks noChangeAspect="1"/>
          </p:cNvSpPr>
          <p:nvPr/>
        </p:nvSpPr>
        <p:spPr>
          <a:xfrm>
            <a:off x="8083598" y="2060868"/>
            <a:ext cx="403921" cy="396849"/>
          </a:xfrm>
          <a:custGeom>
            <a:avLst/>
            <a:gdLst/>
            <a:ahLst/>
            <a:cxnLst/>
            <a:rect l="l" t="t" r="r" b="b"/>
            <a:pathLst>
              <a:path w="736641" h="723747" extrusionOk="0">
                <a:moveTo>
                  <a:pt x="462306" y="708511"/>
                </a:moveTo>
                <a:cubicBezTo>
                  <a:pt x="462306" y="717399"/>
                  <a:pt x="455955" y="723747"/>
                  <a:pt x="447065" y="723747"/>
                </a:cubicBezTo>
                <a:lnTo>
                  <a:pt x="64773" y="723747"/>
                </a:lnTo>
                <a:cubicBezTo>
                  <a:pt x="29211" y="723747"/>
                  <a:pt x="0" y="694543"/>
                  <a:pt x="0" y="658991"/>
                </a:cubicBezTo>
                <a:lnTo>
                  <a:pt x="0" y="68566"/>
                </a:lnTo>
                <a:cubicBezTo>
                  <a:pt x="0" y="33013"/>
                  <a:pt x="29211" y="3810"/>
                  <a:pt x="64773" y="3810"/>
                </a:cubicBezTo>
                <a:lnTo>
                  <a:pt x="160029" y="3810"/>
                </a:lnTo>
                <a:cubicBezTo>
                  <a:pt x="168919" y="3810"/>
                  <a:pt x="175270" y="10158"/>
                  <a:pt x="175270" y="19046"/>
                </a:cubicBezTo>
                <a:cubicBezTo>
                  <a:pt x="175270" y="27933"/>
                  <a:pt x="168919" y="34282"/>
                  <a:pt x="160029" y="34282"/>
                </a:cubicBezTo>
                <a:lnTo>
                  <a:pt x="64773" y="34282"/>
                </a:lnTo>
                <a:cubicBezTo>
                  <a:pt x="45722" y="34282"/>
                  <a:pt x="30481" y="49520"/>
                  <a:pt x="30481" y="68566"/>
                </a:cubicBezTo>
                <a:lnTo>
                  <a:pt x="30481" y="658991"/>
                </a:lnTo>
                <a:cubicBezTo>
                  <a:pt x="30481" y="678037"/>
                  <a:pt x="45722" y="693274"/>
                  <a:pt x="64773" y="693274"/>
                </a:cubicBezTo>
                <a:lnTo>
                  <a:pt x="447065" y="693274"/>
                </a:lnTo>
                <a:cubicBezTo>
                  <a:pt x="455955" y="693274"/>
                  <a:pt x="462306" y="699622"/>
                  <a:pt x="462306" y="708511"/>
                </a:cubicBezTo>
                <a:close/>
                <a:moveTo>
                  <a:pt x="673137" y="2539"/>
                </a:moveTo>
                <a:lnTo>
                  <a:pt x="304817" y="2539"/>
                </a:lnTo>
                <a:cubicBezTo>
                  <a:pt x="295927" y="2539"/>
                  <a:pt x="289576" y="8888"/>
                  <a:pt x="289576" y="17777"/>
                </a:cubicBezTo>
                <a:cubicBezTo>
                  <a:pt x="289576" y="26664"/>
                  <a:pt x="295927" y="33013"/>
                  <a:pt x="304817" y="33013"/>
                </a:cubicBezTo>
                <a:lnTo>
                  <a:pt x="673137" y="33013"/>
                </a:lnTo>
                <a:cubicBezTo>
                  <a:pt x="692188" y="33013"/>
                  <a:pt x="707430" y="48250"/>
                  <a:pt x="707430" y="67296"/>
                </a:cubicBezTo>
                <a:lnTo>
                  <a:pt x="707430" y="657722"/>
                </a:lnTo>
                <a:cubicBezTo>
                  <a:pt x="707430" y="676768"/>
                  <a:pt x="692188" y="692004"/>
                  <a:pt x="673137" y="692004"/>
                </a:cubicBezTo>
                <a:lnTo>
                  <a:pt x="595663" y="692004"/>
                </a:lnTo>
                <a:cubicBezTo>
                  <a:pt x="586773" y="692004"/>
                  <a:pt x="580423" y="698353"/>
                  <a:pt x="580423" y="707240"/>
                </a:cubicBezTo>
                <a:cubicBezTo>
                  <a:pt x="580423" y="716129"/>
                  <a:pt x="586773" y="722478"/>
                  <a:pt x="595663" y="722478"/>
                </a:cubicBezTo>
                <a:lnTo>
                  <a:pt x="673137" y="722478"/>
                </a:lnTo>
                <a:cubicBezTo>
                  <a:pt x="708700" y="722478"/>
                  <a:pt x="737912" y="693274"/>
                  <a:pt x="737912" y="657722"/>
                </a:cubicBezTo>
                <a:lnTo>
                  <a:pt x="737912" y="67296"/>
                </a:lnTo>
                <a:cubicBezTo>
                  <a:pt x="739182" y="31743"/>
                  <a:pt x="709970" y="2539"/>
                  <a:pt x="673137" y="2539"/>
                </a:cubicBezTo>
                <a:close/>
                <a:moveTo>
                  <a:pt x="585504" y="661530"/>
                </a:moveTo>
                <a:cubicBezTo>
                  <a:pt x="585504" y="666610"/>
                  <a:pt x="582963" y="672958"/>
                  <a:pt x="579153" y="676768"/>
                </a:cubicBezTo>
                <a:lnTo>
                  <a:pt x="538510" y="717399"/>
                </a:lnTo>
                <a:cubicBezTo>
                  <a:pt x="534701" y="721209"/>
                  <a:pt x="529620" y="723747"/>
                  <a:pt x="523270" y="723747"/>
                </a:cubicBezTo>
                <a:cubicBezTo>
                  <a:pt x="523270" y="723747"/>
                  <a:pt x="523270" y="723747"/>
                  <a:pt x="523270" y="723747"/>
                </a:cubicBezTo>
                <a:cubicBezTo>
                  <a:pt x="518189" y="723747"/>
                  <a:pt x="511839" y="721209"/>
                  <a:pt x="508028" y="717399"/>
                </a:cubicBezTo>
                <a:lnTo>
                  <a:pt x="467386" y="676768"/>
                </a:lnTo>
                <a:cubicBezTo>
                  <a:pt x="458496" y="667879"/>
                  <a:pt x="458496" y="655182"/>
                  <a:pt x="467386" y="646294"/>
                </a:cubicBezTo>
                <a:cubicBezTo>
                  <a:pt x="469926" y="643754"/>
                  <a:pt x="473737" y="641215"/>
                  <a:pt x="477547" y="641215"/>
                </a:cubicBezTo>
                <a:lnTo>
                  <a:pt x="506758" y="641215"/>
                </a:lnTo>
                <a:lnTo>
                  <a:pt x="506758" y="544716"/>
                </a:lnTo>
                <a:lnTo>
                  <a:pt x="445796" y="544716"/>
                </a:lnTo>
                <a:lnTo>
                  <a:pt x="445796" y="598044"/>
                </a:lnTo>
                <a:cubicBezTo>
                  <a:pt x="445796" y="606933"/>
                  <a:pt x="439445" y="613281"/>
                  <a:pt x="430554" y="613281"/>
                </a:cubicBezTo>
                <a:lnTo>
                  <a:pt x="194321" y="613281"/>
                </a:lnTo>
                <a:cubicBezTo>
                  <a:pt x="185430" y="613281"/>
                  <a:pt x="179080" y="606933"/>
                  <a:pt x="179080" y="598044"/>
                </a:cubicBezTo>
                <a:lnTo>
                  <a:pt x="179080" y="285690"/>
                </a:lnTo>
                <a:cubicBezTo>
                  <a:pt x="179080" y="276802"/>
                  <a:pt x="185430" y="270454"/>
                  <a:pt x="194321" y="270454"/>
                </a:cubicBezTo>
                <a:lnTo>
                  <a:pt x="433095" y="270454"/>
                </a:lnTo>
                <a:lnTo>
                  <a:pt x="433095" y="195539"/>
                </a:lnTo>
                <a:lnTo>
                  <a:pt x="229883" y="195539"/>
                </a:lnTo>
                <a:cubicBezTo>
                  <a:pt x="220992" y="195539"/>
                  <a:pt x="214642" y="189190"/>
                  <a:pt x="214642" y="180301"/>
                </a:cubicBezTo>
                <a:lnTo>
                  <a:pt x="214642" y="82533"/>
                </a:lnTo>
                <a:lnTo>
                  <a:pt x="185430" y="82533"/>
                </a:lnTo>
                <a:cubicBezTo>
                  <a:pt x="181620" y="82533"/>
                  <a:pt x="177810" y="81263"/>
                  <a:pt x="175270" y="77453"/>
                </a:cubicBezTo>
                <a:cubicBezTo>
                  <a:pt x="167650" y="69835"/>
                  <a:pt x="167650" y="55869"/>
                  <a:pt x="175270" y="46979"/>
                </a:cubicBezTo>
                <a:lnTo>
                  <a:pt x="215912" y="6349"/>
                </a:lnTo>
                <a:cubicBezTo>
                  <a:pt x="219722" y="2539"/>
                  <a:pt x="224803" y="0"/>
                  <a:pt x="231153" y="0"/>
                </a:cubicBezTo>
                <a:cubicBezTo>
                  <a:pt x="231153" y="0"/>
                  <a:pt x="231153" y="0"/>
                  <a:pt x="231153" y="0"/>
                </a:cubicBezTo>
                <a:cubicBezTo>
                  <a:pt x="236233" y="0"/>
                  <a:pt x="242583" y="2539"/>
                  <a:pt x="246393" y="6349"/>
                </a:cubicBezTo>
                <a:lnTo>
                  <a:pt x="287036" y="46979"/>
                </a:lnTo>
                <a:cubicBezTo>
                  <a:pt x="295927" y="55869"/>
                  <a:pt x="295927" y="68566"/>
                  <a:pt x="287036" y="77453"/>
                </a:cubicBezTo>
                <a:cubicBezTo>
                  <a:pt x="284496" y="79994"/>
                  <a:pt x="280686" y="82533"/>
                  <a:pt x="276876" y="82533"/>
                </a:cubicBezTo>
                <a:lnTo>
                  <a:pt x="247664" y="82533"/>
                </a:lnTo>
                <a:lnTo>
                  <a:pt x="247664" y="165065"/>
                </a:lnTo>
                <a:lnTo>
                  <a:pt x="450875" y="165065"/>
                </a:lnTo>
                <a:cubicBezTo>
                  <a:pt x="459766" y="165065"/>
                  <a:pt x="466117" y="171414"/>
                  <a:pt x="466117" y="180301"/>
                </a:cubicBezTo>
                <a:lnTo>
                  <a:pt x="466117" y="270454"/>
                </a:lnTo>
                <a:lnTo>
                  <a:pt x="560102" y="270454"/>
                </a:lnTo>
                <a:cubicBezTo>
                  <a:pt x="568992" y="270454"/>
                  <a:pt x="575342" y="276802"/>
                  <a:pt x="575342" y="285690"/>
                </a:cubicBezTo>
                <a:lnTo>
                  <a:pt x="575342" y="369492"/>
                </a:lnTo>
                <a:cubicBezTo>
                  <a:pt x="575342" y="378381"/>
                  <a:pt x="568992" y="384730"/>
                  <a:pt x="560102" y="384730"/>
                </a:cubicBezTo>
                <a:lnTo>
                  <a:pt x="450875" y="384730"/>
                </a:lnTo>
                <a:cubicBezTo>
                  <a:pt x="441985" y="384730"/>
                  <a:pt x="435634" y="378381"/>
                  <a:pt x="435634" y="369492"/>
                </a:cubicBezTo>
                <a:lnTo>
                  <a:pt x="435634" y="300926"/>
                </a:lnTo>
                <a:lnTo>
                  <a:pt x="212102" y="300926"/>
                </a:lnTo>
                <a:lnTo>
                  <a:pt x="212102" y="582807"/>
                </a:lnTo>
                <a:lnTo>
                  <a:pt x="417853" y="582807"/>
                </a:lnTo>
                <a:lnTo>
                  <a:pt x="417853" y="544716"/>
                </a:lnTo>
                <a:lnTo>
                  <a:pt x="309897" y="544716"/>
                </a:lnTo>
                <a:cubicBezTo>
                  <a:pt x="301007" y="544716"/>
                  <a:pt x="294657" y="538367"/>
                  <a:pt x="294657" y="529478"/>
                </a:cubicBezTo>
                <a:lnTo>
                  <a:pt x="294657" y="427899"/>
                </a:lnTo>
                <a:cubicBezTo>
                  <a:pt x="294657" y="419012"/>
                  <a:pt x="301007" y="412663"/>
                  <a:pt x="309897" y="412663"/>
                </a:cubicBezTo>
                <a:lnTo>
                  <a:pt x="433095" y="412663"/>
                </a:lnTo>
                <a:cubicBezTo>
                  <a:pt x="441985" y="412663"/>
                  <a:pt x="448335" y="419012"/>
                  <a:pt x="448335" y="427899"/>
                </a:cubicBezTo>
                <a:lnTo>
                  <a:pt x="448335" y="514242"/>
                </a:lnTo>
                <a:lnTo>
                  <a:pt x="524540" y="514242"/>
                </a:lnTo>
                <a:cubicBezTo>
                  <a:pt x="533429" y="514242"/>
                  <a:pt x="539780" y="520590"/>
                  <a:pt x="539780" y="529478"/>
                </a:cubicBezTo>
                <a:lnTo>
                  <a:pt x="539780" y="641215"/>
                </a:lnTo>
                <a:lnTo>
                  <a:pt x="568992" y="641215"/>
                </a:lnTo>
                <a:lnTo>
                  <a:pt x="568992" y="641215"/>
                </a:lnTo>
                <a:cubicBezTo>
                  <a:pt x="572803" y="641215"/>
                  <a:pt x="576612" y="642484"/>
                  <a:pt x="579153" y="646294"/>
                </a:cubicBezTo>
                <a:cubicBezTo>
                  <a:pt x="582963" y="650102"/>
                  <a:pt x="585504" y="655182"/>
                  <a:pt x="585504" y="661530"/>
                </a:cubicBezTo>
                <a:close/>
                <a:moveTo>
                  <a:pt x="466117" y="354256"/>
                </a:moveTo>
                <a:lnTo>
                  <a:pt x="544860" y="354256"/>
                </a:lnTo>
                <a:lnTo>
                  <a:pt x="544860" y="300926"/>
                </a:lnTo>
                <a:lnTo>
                  <a:pt x="466117" y="300926"/>
                </a:lnTo>
                <a:lnTo>
                  <a:pt x="466117" y="354256"/>
                </a:lnTo>
                <a:close/>
                <a:moveTo>
                  <a:pt x="215912" y="53328"/>
                </a:moveTo>
                <a:lnTo>
                  <a:pt x="248934" y="53328"/>
                </a:lnTo>
                <a:lnTo>
                  <a:pt x="232423" y="36823"/>
                </a:lnTo>
                <a:lnTo>
                  <a:pt x="215912" y="53328"/>
                </a:lnTo>
                <a:close/>
                <a:moveTo>
                  <a:pt x="417853" y="444406"/>
                </a:moveTo>
                <a:lnTo>
                  <a:pt x="325138" y="444406"/>
                </a:lnTo>
                <a:lnTo>
                  <a:pt x="325138" y="515511"/>
                </a:lnTo>
                <a:lnTo>
                  <a:pt x="417853" y="515511"/>
                </a:lnTo>
                <a:lnTo>
                  <a:pt x="417853" y="444406"/>
                </a:lnTo>
                <a:close/>
                <a:moveTo>
                  <a:pt x="539780" y="672958"/>
                </a:moveTo>
                <a:lnTo>
                  <a:pt x="506758" y="672958"/>
                </a:lnTo>
                <a:lnTo>
                  <a:pt x="523270" y="689465"/>
                </a:lnTo>
                <a:lnTo>
                  <a:pt x="539780" y="672958"/>
                </a:ln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38" name="Google Shape;632;p15">
            <a:extLst>
              <a:ext uri="{FF2B5EF4-FFF2-40B4-BE49-F238E27FC236}">
                <a16:creationId xmlns:a16="http://schemas.microsoft.com/office/drawing/2014/main" id="{F5219A64-C5A0-054F-969B-0F7FA44A9C85}"/>
              </a:ext>
            </a:extLst>
          </p:cNvPr>
          <p:cNvGrpSpPr>
            <a:grpSpLocks noChangeAspect="1"/>
          </p:cNvGrpSpPr>
          <p:nvPr/>
        </p:nvGrpSpPr>
        <p:grpSpPr>
          <a:xfrm>
            <a:off x="10323188" y="2015821"/>
            <a:ext cx="344811" cy="508231"/>
            <a:chOff x="5323744" y="10917006"/>
            <a:chExt cx="211648" cy="311957"/>
          </a:xfrm>
          <a:solidFill>
            <a:schemeClr val="tx1"/>
          </a:solidFill>
        </p:grpSpPr>
        <p:sp>
          <p:nvSpPr>
            <p:cNvPr id="39" name="Google Shape;633;p15">
              <a:extLst>
                <a:ext uri="{FF2B5EF4-FFF2-40B4-BE49-F238E27FC236}">
                  <a16:creationId xmlns:a16="http://schemas.microsoft.com/office/drawing/2014/main" id="{59746C17-D766-464E-8762-04D313537F5C}"/>
                </a:ext>
              </a:extLst>
            </p:cNvPr>
            <p:cNvSpPr/>
            <p:nvPr/>
          </p:nvSpPr>
          <p:spPr>
            <a:xfrm>
              <a:off x="5323744" y="10917006"/>
              <a:ext cx="211648" cy="243395"/>
            </a:xfrm>
            <a:custGeom>
              <a:avLst/>
              <a:gdLst/>
              <a:ahLst/>
              <a:cxnLst/>
              <a:rect l="l" t="t" r="r" b="b"/>
              <a:pathLst>
                <a:path w="211647" h="243394" extrusionOk="0">
                  <a:moveTo>
                    <a:pt x="176734" y="24117"/>
                  </a:moveTo>
                  <a:cubicBezTo>
                    <a:pt x="151336" y="3480"/>
                    <a:pt x="117473" y="-4456"/>
                    <a:pt x="85197" y="2423"/>
                  </a:cubicBezTo>
                  <a:cubicBezTo>
                    <a:pt x="44455" y="10889"/>
                    <a:pt x="11649" y="43694"/>
                    <a:pt x="2654" y="84436"/>
                  </a:cubicBezTo>
                  <a:cubicBezTo>
                    <a:pt x="-6341" y="124650"/>
                    <a:pt x="7945" y="165921"/>
                    <a:pt x="39163" y="191847"/>
                  </a:cubicBezTo>
                  <a:cubicBezTo>
                    <a:pt x="52920" y="203488"/>
                    <a:pt x="60857" y="219361"/>
                    <a:pt x="60857" y="236293"/>
                  </a:cubicBezTo>
                  <a:lnTo>
                    <a:pt x="60857" y="241056"/>
                  </a:lnTo>
                  <a:cubicBezTo>
                    <a:pt x="60857" y="244759"/>
                    <a:pt x="63503" y="247405"/>
                    <a:pt x="67207" y="247405"/>
                  </a:cubicBezTo>
                  <a:lnTo>
                    <a:pt x="148691" y="247405"/>
                  </a:lnTo>
                  <a:cubicBezTo>
                    <a:pt x="152395" y="247405"/>
                    <a:pt x="155041" y="244759"/>
                    <a:pt x="155041" y="241056"/>
                  </a:cubicBezTo>
                  <a:lnTo>
                    <a:pt x="155041" y="236293"/>
                  </a:lnTo>
                  <a:cubicBezTo>
                    <a:pt x="155041" y="219891"/>
                    <a:pt x="162977" y="203488"/>
                    <a:pt x="177263" y="191318"/>
                  </a:cubicBezTo>
                  <a:cubicBezTo>
                    <a:pt x="202132" y="170683"/>
                    <a:pt x="215889" y="140523"/>
                    <a:pt x="215889" y="108246"/>
                  </a:cubicBezTo>
                  <a:cubicBezTo>
                    <a:pt x="216947" y="75441"/>
                    <a:pt x="202661" y="44752"/>
                    <a:pt x="176734" y="24117"/>
                  </a:cubicBezTo>
                  <a:close/>
                  <a:moveTo>
                    <a:pt x="169856" y="181265"/>
                  </a:moveTo>
                  <a:cubicBezTo>
                    <a:pt x="152924" y="195023"/>
                    <a:pt x="143400" y="214600"/>
                    <a:pt x="142871" y="234177"/>
                  </a:cubicBezTo>
                  <a:lnTo>
                    <a:pt x="74085" y="234177"/>
                  </a:lnTo>
                  <a:cubicBezTo>
                    <a:pt x="73556" y="214070"/>
                    <a:pt x="64032" y="195023"/>
                    <a:pt x="47629" y="181265"/>
                  </a:cubicBezTo>
                  <a:cubicBezTo>
                    <a:pt x="20115" y="158513"/>
                    <a:pt x="7416" y="122004"/>
                    <a:pt x="15353" y="86553"/>
                  </a:cubicBezTo>
                  <a:cubicBezTo>
                    <a:pt x="23290" y="51101"/>
                    <a:pt x="52391" y="22000"/>
                    <a:pt x="87842" y="14592"/>
                  </a:cubicBezTo>
                  <a:cubicBezTo>
                    <a:pt x="116944" y="8243"/>
                    <a:pt x="146575" y="15650"/>
                    <a:pt x="168798" y="33641"/>
                  </a:cubicBezTo>
                  <a:cubicBezTo>
                    <a:pt x="191020" y="51631"/>
                    <a:pt x="204248" y="79145"/>
                    <a:pt x="204248" y="107718"/>
                  </a:cubicBezTo>
                  <a:cubicBezTo>
                    <a:pt x="204248" y="136290"/>
                    <a:pt x="191550" y="163275"/>
                    <a:pt x="169856" y="181265"/>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0" name="Google Shape;634;p15">
              <a:extLst>
                <a:ext uri="{FF2B5EF4-FFF2-40B4-BE49-F238E27FC236}">
                  <a16:creationId xmlns:a16="http://schemas.microsoft.com/office/drawing/2014/main" id="{13F5EC6B-D5CB-954D-AAAF-9260B519BA43}"/>
                </a:ext>
              </a:extLst>
            </p:cNvPr>
            <p:cNvSpPr/>
            <p:nvPr/>
          </p:nvSpPr>
          <p:spPr>
            <a:xfrm>
              <a:off x="5385130" y="11174464"/>
              <a:ext cx="89950" cy="10582"/>
            </a:xfrm>
            <a:custGeom>
              <a:avLst/>
              <a:gdLst/>
              <a:ahLst/>
              <a:cxnLst/>
              <a:rect l="l" t="t" r="r" b="b"/>
              <a:pathLst>
                <a:path w="89950" h="10582" extrusionOk="0">
                  <a:moveTo>
                    <a:pt x="87834" y="0"/>
                  </a:moveTo>
                  <a:lnTo>
                    <a:pt x="6349" y="0"/>
                  </a:lnTo>
                  <a:cubicBezTo>
                    <a:pt x="2646" y="0"/>
                    <a:pt x="0" y="2646"/>
                    <a:pt x="0" y="6350"/>
                  </a:cubicBezTo>
                  <a:cubicBezTo>
                    <a:pt x="0" y="10054"/>
                    <a:pt x="2646" y="12700"/>
                    <a:pt x="6349" y="12700"/>
                  </a:cubicBezTo>
                  <a:lnTo>
                    <a:pt x="87834" y="12700"/>
                  </a:lnTo>
                  <a:cubicBezTo>
                    <a:pt x="91538" y="12700"/>
                    <a:pt x="94183" y="10054"/>
                    <a:pt x="94183" y="6350"/>
                  </a:cubicBezTo>
                  <a:cubicBezTo>
                    <a:pt x="94712" y="2646"/>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1" name="Google Shape;635;p15">
              <a:extLst>
                <a:ext uri="{FF2B5EF4-FFF2-40B4-BE49-F238E27FC236}">
                  <a16:creationId xmlns:a16="http://schemas.microsoft.com/office/drawing/2014/main" id="{9DBAE878-E826-AD48-B4EA-A7B5E8D1981D}"/>
                </a:ext>
              </a:extLst>
            </p:cNvPr>
            <p:cNvSpPr/>
            <p:nvPr/>
          </p:nvSpPr>
          <p:spPr>
            <a:xfrm>
              <a:off x="5385130" y="11196158"/>
              <a:ext cx="89950" cy="10582"/>
            </a:xfrm>
            <a:custGeom>
              <a:avLst/>
              <a:gdLst/>
              <a:ahLst/>
              <a:cxnLst/>
              <a:rect l="l" t="t" r="r" b="b"/>
              <a:pathLst>
                <a:path w="89950" h="10582" extrusionOk="0">
                  <a:moveTo>
                    <a:pt x="87834" y="0"/>
                  </a:moveTo>
                  <a:lnTo>
                    <a:pt x="6349" y="0"/>
                  </a:lnTo>
                  <a:cubicBezTo>
                    <a:pt x="2646" y="0"/>
                    <a:pt x="0" y="2646"/>
                    <a:pt x="0" y="6349"/>
                  </a:cubicBezTo>
                  <a:cubicBezTo>
                    <a:pt x="0" y="10053"/>
                    <a:pt x="2646" y="12698"/>
                    <a:pt x="6349" y="12698"/>
                  </a:cubicBezTo>
                  <a:lnTo>
                    <a:pt x="87834" y="12698"/>
                  </a:lnTo>
                  <a:cubicBezTo>
                    <a:pt x="91538" y="12698"/>
                    <a:pt x="94183" y="10053"/>
                    <a:pt x="94183" y="6349"/>
                  </a:cubicBezTo>
                  <a:cubicBezTo>
                    <a:pt x="94712" y="3175"/>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2" name="Google Shape;636;p15">
              <a:extLst>
                <a:ext uri="{FF2B5EF4-FFF2-40B4-BE49-F238E27FC236}">
                  <a16:creationId xmlns:a16="http://schemas.microsoft.com/office/drawing/2014/main" id="{39D0ED1B-5F46-6240-AFC2-3FF86839E74A}"/>
                </a:ext>
              </a:extLst>
            </p:cNvPr>
            <p:cNvSpPr/>
            <p:nvPr/>
          </p:nvSpPr>
          <p:spPr>
            <a:xfrm>
              <a:off x="5405766" y="11218381"/>
              <a:ext cx="52912" cy="10582"/>
            </a:xfrm>
            <a:custGeom>
              <a:avLst/>
              <a:gdLst/>
              <a:ahLst/>
              <a:cxnLst/>
              <a:rect l="l" t="t" r="r" b="b"/>
              <a:pathLst>
                <a:path w="52911" h="10582" extrusionOk="0">
                  <a:moveTo>
                    <a:pt x="47092" y="0"/>
                  </a:moveTo>
                  <a:lnTo>
                    <a:pt x="6349" y="0"/>
                  </a:lnTo>
                  <a:cubicBezTo>
                    <a:pt x="2646" y="0"/>
                    <a:pt x="0" y="2646"/>
                    <a:pt x="0" y="6349"/>
                  </a:cubicBezTo>
                  <a:cubicBezTo>
                    <a:pt x="0" y="10054"/>
                    <a:pt x="2646" y="12700"/>
                    <a:pt x="6349" y="12700"/>
                  </a:cubicBezTo>
                  <a:lnTo>
                    <a:pt x="47092" y="12700"/>
                  </a:lnTo>
                  <a:cubicBezTo>
                    <a:pt x="50795" y="12700"/>
                    <a:pt x="53441" y="10054"/>
                    <a:pt x="53441" y="6349"/>
                  </a:cubicBezTo>
                  <a:cubicBezTo>
                    <a:pt x="53441" y="2646"/>
                    <a:pt x="50795" y="0"/>
                    <a:pt x="47092"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3" name="Google Shape;637;p15">
              <a:extLst>
                <a:ext uri="{FF2B5EF4-FFF2-40B4-BE49-F238E27FC236}">
                  <a16:creationId xmlns:a16="http://schemas.microsoft.com/office/drawing/2014/main" id="{09FDDE02-313A-4849-BBF8-55C42C723CF1}"/>
                </a:ext>
              </a:extLst>
            </p:cNvPr>
            <p:cNvSpPr/>
            <p:nvPr/>
          </p:nvSpPr>
          <p:spPr>
            <a:xfrm>
              <a:off x="5388834" y="10986627"/>
              <a:ext cx="84659" cy="84659"/>
            </a:xfrm>
            <a:custGeom>
              <a:avLst/>
              <a:gdLst/>
              <a:ahLst/>
              <a:cxnLst/>
              <a:rect l="l" t="t" r="r" b="b"/>
              <a:pathLst>
                <a:path w="84659" h="84659" extrusionOk="0">
                  <a:moveTo>
                    <a:pt x="43388" y="0"/>
                  </a:moveTo>
                  <a:cubicBezTo>
                    <a:pt x="19577" y="0"/>
                    <a:pt x="0" y="19578"/>
                    <a:pt x="0" y="43389"/>
                  </a:cubicBezTo>
                  <a:cubicBezTo>
                    <a:pt x="0" y="67199"/>
                    <a:pt x="19577" y="86776"/>
                    <a:pt x="43388" y="86776"/>
                  </a:cubicBezTo>
                  <a:cubicBezTo>
                    <a:pt x="67198" y="86776"/>
                    <a:pt x="86776" y="67199"/>
                    <a:pt x="86776" y="43389"/>
                  </a:cubicBezTo>
                  <a:cubicBezTo>
                    <a:pt x="86776" y="19578"/>
                    <a:pt x="67727" y="0"/>
                    <a:pt x="43388" y="0"/>
                  </a:cubicBezTo>
                  <a:close/>
                  <a:moveTo>
                    <a:pt x="43388" y="74077"/>
                  </a:moveTo>
                  <a:cubicBezTo>
                    <a:pt x="26456" y="74077"/>
                    <a:pt x="12699" y="60320"/>
                    <a:pt x="12699" y="43389"/>
                  </a:cubicBezTo>
                  <a:cubicBezTo>
                    <a:pt x="12699" y="26456"/>
                    <a:pt x="26456" y="12700"/>
                    <a:pt x="43388" y="12700"/>
                  </a:cubicBezTo>
                  <a:cubicBezTo>
                    <a:pt x="60320" y="12700"/>
                    <a:pt x="74077" y="26456"/>
                    <a:pt x="74077" y="43389"/>
                  </a:cubicBezTo>
                  <a:cubicBezTo>
                    <a:pt x="74077" y="60320"/>
                    <a:pt x="60320" y="74077"/>
                    <a:pt x="43388" y="74077"/>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4" name="Google Shape;638;p15">
              <a:extLst>
                <a:ext uri="{FF2B5EF4-FFF2-40B4-BE49-F238E27FC236}">
                  <a16:creationId xmlns:a16="http://schemas.microsoft.com/office/drawing/2014/main" id="{D0821DF8-4C41-3F4D-BBAD-6B0098B68053}"/>
                </a:ext>
              </a:extLst>
            </p:cNvPr>
            <p:cNvSpPr/>
            <p:nvPr/>
          </p:nvSpPr>
          <p:spPr>
            <a:xfrm>
              <a:off x="5351796" y="10949060"/>
              <a:ext cx="158736" cy="158736"/>
            </a:xfrm>
            <a:custGeom>
              <a:avLst/>
              <a:gdLst/>
              <a:ahLst/>
              <a:cxnLst/>
              <a:rect l="l" t="t" r="r" b="b"/>
              <a:pathLst>
                <a:path w="158735" h="158735" extrusionOk="0">
                  <a:moveTo>
                    <a:pt x="154502" y="63494"/>
                  </a:moveTo>
                  <a:lnTo>
                    <a:pt x="143920" y="63494"/>
                  </a:lnTo>
                  <a:cubicBezTo>
                    <a:pt x="142333" y="58203"/>
                    <a:pt x="140217" y="53440"/>
                    <a:pt x="137571" y="48679"/>
                  </a:cubicBezTo>
                  <a:lnTo>
                    <a:pt x="144979" y="41272"/>
                  </a:lnTo>
                  <a:cubicBezTo>
                    <a:pt x="146037" y="40212"/>
                    <a:pt x="147095" y="38626"/>
                    <a:pt x="147095" y="36509"/>
                  </a:cubicBezTo>
                  <a:cubicBezTo>
                    <a:pt x="147095" y="34393"/>
                    <a:pt x="146566" y="33335"/>
                    <a:pt x="144979" y="31747"/>
                  </a:cubicBezTo>
                  <a:lnTo>
                    <a:pt x="129105" y="15874"/>
                  </a:lnTo>
                  <a:cubicBezTo>
                    <a:pt x="126460" y="13228"/>
                    <a:pt x="122226" y="13228"/>
                    <a:pt x="120110" y="15874"/>
                  </a:cubicBezTo>
                  <a:lnTo>
                    <a:pt x="112702" y="23281"/>
                  </a:lnTo>
                  <a:cubicBezTo>
                    <a:pt x="107940" y="20635"/>
                    <a:pt x="103178" y="18519"/>
                    <a:pt x="97887" y="16932"/>
                  </a:cubicBezTo>
                  <a:lnTo>
                    <a:pt x="97887" y="6349"/>
                  </a:lnTo>
                  <a:cubicBezTo>
                    <a:pt x="97887" y="2646"/>
                    <a:pt x="95241" y="0"/>
                    <a:pt x="91537" y="0"/>
                  </a:cubicBezTo>
                  <a:lnTo>
                    <a:pt x="69314" y="0"/>
                  </a:lnTo>
                  <a:cubicBezTo>
                    <a:pt x="65611" y="0"/>
                    <a:pt x="62965" y="2646"/>
                    <a:pt x="62965" y="6349"/>
                  </a:cubicBezTo>
                  <a:lnTo>
                    <a:pt x="62965" y="16932"/>
                  </a:lnTo>
                  <a:cubicBezTo>
                    <a:pt x="57674" y="18519"/>
                    <a:pt x="52912" y="20635"/>
                    <a:pt x="48150" y="23281"/>
                  </a:cubicBezTo>
                  <a:lnTo>
                    <a:pt x="40742" y="15874"/>
                  </a:lnTo>
                  <a:cubicBezTo>
                    <a:pt x="38096" y="13228"/>
                    <a:pt x="33863" y="13228"/>
                    <a:pt x="31747" y="15874"/>
                  </a:cubicBezTo>
                  <a:lnTo>
                    <a:pt x="15874" y="31747"/>
                  </a:lnTo>
                  <a:cubicBezTo>
                    <a:pt x="13228" y="34393"/>
                    <a:pt x="13228" y="38626"/>
                    <a:pt x="15874" y="40742"/>
                  </a:cubicBezTo>
                  <a:lnTo>
                    <a:pt x="23281" y="48149"/>
                  </a:lnTo>
                  <a:cubicBezTo>
                    <a:pt x="20635" y="52912"/>
                    <a:pt x="18519" y="57673"/>
                    <a:pt x="16932" y="62965"/>
                  </a:cubicBezTo>
                  <a:lnTo>
                    <a:pt x="6349" y="62965"/>
                  </a:lnTo>
                  <a:cubicBezTo>
                    <a:pt x="2646" y="62965"/>
                    <a:pt x="0" y="65610"/>
                    <a:pt x="0" y="69314"/>
                  </a:cubicBezTo>
                  <a:lnTo>
                    <a:pt x="0" y="91538"/>
                  </a:lnTo>
                  <a:cubicBezTo>
                    <a:pt x="0" y="95241"/>
                    <a:pt x="2646" y="97887"/>
                    <a:pt x="6349" y="97887"/>
                  </a:cubicBezTo>
                  <a:lnTo>
                    <a:pt x="16932" y="97887"/>
                  </a:lnTo>
                  <a:cubicBezTo>
                    <a:pt x="18519" y="103178"/>
                    <a:pt x="20635" y="107940"/>
                    <a:pt x="23281" y="112703"/>
                  </a:cubicBezTo>
                  <a:lnTo>
                    <a:pt x="15874" y="120110"/>
                  </a:lnTo>
                  <a:cubicBezTo>
                    <a:pt x="13228" y="122755"/>
                    <a:pt x="13228" y="126989"/>
                    <a:pt x="15874" y="129105"/>
                  </a:cubicBezTo>
                  <a:lnTo>
                    <a:pt x="31747" y="144978"/>
                  </a:lnTo>
                  <a:cubicBezTo>
                    <a:pt x="34393" y="147624"/>
                    <a:pt x="38626" y="147624"/>
                    <a:pt x="40742" y="144978"/>
                  </a:cubicBezTo>
                  <a:lnTo>
                    <a:pt x="48150" y="137571"/>
                  </a:lnTo>
                  <a:cubicBezTo>
                    <a:pt x="52912" y="140217"/>
                    <a:pt x="57674" y="142333"/>
                    <a:pt x="62965" y="143920"/>
                  </a:cubicBezTo>
                  <a:lnTo>
                    <a:pt x="62965" y="154503"/>
                  </a:lnTo>
                  <a:cubicBezTo>
                    <a:pt x="62965" y="158206"/>
                    <a:pt x="65611" y="160852"/>
                    <a:pt x="69314" y="160852"/>
                  </a:cubicBezTo>
                  <a:lnTo>
                    <a:pt x="91537" y="160852"/>
                  </a:lnTo>
                  <a:cubicBezTo>
                    <a:pt x="95241" y="160852"/>
                    <a:pt x="97887" y="158206"/>
                    <a:pt x="97887" y="154503"/>
                  </a:cubicBezTo>
                  <a:lnTo>
                    <a:pt x="97887" y="143920"/>
                  </a:lnTo>
                  <a:cubicBezTo>
                    <a:pt x="103178" y="142333"/>
                    <a:pt x="107940" y="140217"/>
                    <a:pt x="112702" y="137571"/>
                  </a:cubicBezTo>
                  <a:lnTo>
                    <a:pt x="120110" y="144978"/>
                  </a:lnTo>
                  <a:cubicBezTo>
                    <a:pt x="122755" y="147624"/>
                    <a:pt x="126989" y="147624"/>
                    <a:pt x="129105" y="144978"/>
                  </a:cubicBezTo>
                  <a:lnTo>
                    <a:pt x="144979" y="129105"/>
                  </a:lnTo>
                  <a:cubicBezTo>
                    <a:pt x="146037" y="128047"/>
                    <a:pt x="147095" y="126459"/>
                    <a:pt x="147095" y="124343"/>
                  </a:cubicBezTo>
                  <a:cubicBezTo>
                    <a:pt x="147095" y="122755"/>
                    <a:pt x="146566" y="121168"/>
                    <a:pt x="144979" y="119580"/>
                  </a:cubicBezTo>
                  <a:lnTo>
                    <a:pt x="137571" y="112173"/>
                  </a:lnTo>
                  <a:cubicBezTo>
                    <a:pt x="140217" y="107411"/>
                    <a:pt x="142333" y="102649"/>
                    <a:pt x="143920" y="97357"/>
                  </a:cubicBezTo>
                  <a:lnTo>
                    <a:pt x="154502" y="97357"/>
                  </a:lnTo>
                  <a:cubicBezTo>
                    <a:pt x="158207" y="97357"/>
                    <a:pt x="160852" y="94712"/>
                    <a:pt x="160852" y="91008"/>
                  </a:cubicBezTo>
                  <a:lnTo>
                    <a:pt x="160852" y="68785"/>
                  </a:lnTo>
                  <a:cubicBezTo>
                    <a:pt x="160852" y="66140"/>
                    <a:pt x="158207" y="63494"/>
                    <a:pt x="154502" y="63494"/>
                  </a:cubicBezTo>
                  <a:close/>
                  <a:moveTo>
                    <a:pt x="148153" y="85717"/>
                  </a:moveTo>
                  <a:lnTo>
                    <a:pt x="138629" y="85717"/>
                  </a:lnTo>
                  <a:cubicBezTo>
                    <a:pt x="135454" y="85717"/>
                    <a:pt x="132809" y="87833"/>
                    <a:pt x="132280" y="91008"/>
                  </a:cubicBezTo>
                  <a:cubicBezTo>
                    <a:pt x="130692" y="97887"/>
                    <a:pt x="128047" y="104766"/>
                    <a:pt x="124343" y="110585"/>
                  </a:cubicBezTo>
                  <a:cubicBezTo>
                    <a:pt x="122755" y="113231"/>
                    <a:pt x="122755" y="116406"/>
                    <a:pt x="124872" y="119052"/>
                  </a:cubicBezTo>
                  <a:lnTo>
                    <a:pt x="131751" y="125931"/>
                  </a:lnTo>
                  <a:lnTo>
                    <a:pt x="125401" y="132280"/>
                  </a:lnTo>
                  <a:lnTo>
                    <a:pt x="118523" y="125401"/>
                  </a:lnTo>
                  <a:cubicBezTo>
                    <a:pt x="116406" y="123285"/>
                    <a:pt x="112702" y="122755"/>
                    <a:pt x="110056" y="124871"/>
                  </a:cubicBezTo>
                  <a:cubicBezTo>
                    <a:pt x="104236" y="129105"/>
                    <a:pt x="97358" y="131750"/>
                    <a:pt x="90479" y="132808"/>
                  </a:cubicBezTo>
                  <a:cubicBezTo>
                    <a:pt x="87305" y="133338"/>
                    <a:pt x="85188" y="135983"/>
                    <a:pt x="85188" y="139159"/>
                  </a:cubicBezTo>
                  <a:lnTo>
                    <a:pt x="85188" y="148682"/>
                  </a:lnTo>
                  <a:lnTo>
                    <a:pt x="75664" y="148682"/>
                  </a:lnTo>
                  <a:lnTo>
                    <a:pt x="75664" y="139159"/>
                  </a:lnTo>
                  <a:cubicBezTo>
                    <a:pt x="75664" y="135983"/>
                    <a:pt x="73548" y="133338"/>
                    <a:pt x="70372" y="132808"/>
                  </a:cubicBezTo>
                  <a:cubicBezTo>
                    <a:pt x="62965" y="131222"/>
                    <a:pt x="56615" y="128576"/>
                    <a:pt x="50795" y="124871"/>
                  </a:cubicBezTo>
                  <a:cubicBezTo>
                    <a:pt x="48150" y="123285"/>
                    <a:pt x="44975" y="123285"/>
                    <a:pt x="42330" y="125401"/>
                  </a:cubicBezTo>
                  <a:lnTo>
                    <a:pt x="35451" y="132280"/>
                  </a:lnTo>
                  <a:lnTo>
                    <a:pt x="29102" y="125931"/>
                  </a:lnTo>
                  <a:lnTo>
                    <a:pt x="35980" y="119052"/>
                  </a:lnTo>
                  <a:cubicBezTo>
                    <a:pt x="38096" y="116935"/>
                    <a:pt x="38626" y="113231"/>
                    <a:pt x="36509" y="110585"/>
                  </a:cubicBezTo>
                  <a:cubicBezTo>
                    <a:pt x="32276" y="104766"/>
                    <a:pt x="29631" y="97887"/>
                    <a:pt x="28572" y="91008"/>
                  </a:cubicBezTo>
                  <a:cubicBezTo>
                    <a:pt x="28043" y="87833"/>
                    <a:pt x="25398" y="85717"/>
                    <a:pt x="22223" y="85717"/>
                  </a:cubicBezTo>
                  <a:lnTo>
                    <a:pt x="12699" y="85717"/>
                  </a:lnTo>
                  <a:lnTo>
                    <a:pt x="12699" y="76193"/>
                  </a:lnTo>
                  <a:lnTo>
                    <a:pt x="22223" y="76193"/>
                  </a:lnTo>
                  <a:cubicBezTo>
                    <a:pt x="25398" y="76193"/>
                    <a:pt x="28043" y="74077"/>
                    <a:pt x="28572" y="70901"/>
                  </a:cubicBezTo>
                  <a:cubicBezTo>
                    <a:pt x="30160" y="63494"/>
                    <a:pt x="32805" y="57145"/>
                    <a:pt x="36509" y="51324"/>
                  </a:cubicBezTo>
                  <a:cubicBezTo>
                    <a:pt x="38096" y="48679"/>
                    <a:pt x="38096" y="45503"/>
                    <a:pt x="35980" y="42858"/>
                  </a:cubicBezTo>
                  <a:lnTo>
                    <a:pt x="29102" y="35980"/>
                  </a:lnTo>
                  <a:lnTo>
                    <a:pt x="35451" y="29630"/>
                  </a:lnTo>
                  <a:lnTo>
                    <a:pt x="42330" y="36509"/>
                  </a:lnTo>
                  <a:cubicBezTo>
                    <a:pt x="44446" y="38626"/>
                    <a:pt x="48150" y="39154"/>
                    <a:pt x="50795" y="37038"/>
                  </a:cubicBezTo>
                  <a:cubicBezTo>
                    <a:pt x="56615" y="32805"/>
                    <a:pt x="63494" y="30160"/>
                    <a:pt x="70372" y="29102"/>
                  </a:cubicBezTo>
                  <a:cubicBezTo>
                    <a:pt x="73548" y="28572"/>
                    <a:pt x="75664" y="25926"/>
                    <a:pt x="75664" y="22752"/>
                  </a:cubicBezTo>
                  <a:lnTo>
                    <a:pt x="75664" y="13228"/>
                  </a:lnTo>
                  <a:lnTo>
                    <a:pt x="85188" y="13228"/>
                  </a:lnTo>
                  <a:lnTo>
                    <a:pt x="85188" y="22752"/>
                  </a:lnTo>
                  <a:cubicBezTo>
                    <a:pt x="85188" y="25926"/>
                    <a:pt x="87305" y="28572"/>
                    <a:pt x="90479" y="29102"/>
                  </a:cubicBezTo>
                  <a:cubicBezTo>
                    <a:pt x="97358" y="30689"/>
                    <a:pt x="104236" y="33335"/>
                    <a:pt x="110056" y="37038"/>
                  </a:cubicBezTo>
                  <a:cubicBezTo>
                    <a:pt x="112702" y="38626"/>
                    <a:pt x="115877" y="38626"/>
                    <a:pt x="118523" y="36509"/>
                  </a:cubicBezTo>
                  <a:lnTo>
                    <a:pt x="125401" y="29630"/>
                  </a:lnTo>
                  <a:lnTo>
                    <a:pt x="131751" y="35980"/>
                  </a:lnTo>
                  <a:lnTo>
                    <a:pt x="124872" y="42858"/>
                  </a:lnTo>
                  <a:cubicBezTo>
                    <a:pt x="122755" y="44975"/>
                    <a:pt x="122226" y="48679"/>
                    <a:pt x="124343" y="51324"/>
                  </a:cubicBezTo>
                  <a:cubicBezTo>
                    <a:pt x="128576" y="57145"/>
                    <a:pt x="131221" y="64023"/>
                    <a:pt x="132280" y="70901"/>
                  </a:cubicBezTo>
                  <a:cubicBezTo>
                    <a:pt x="132809" y="74077"/>
                    <a:pt x="135454" y="76193"/>
                    <a:pt x="138629" y="76193"/>
                  </a:cubicBezTo>
                  <a:lnTo>
                    <a:pt x="148153" y="76193"/>
                  </a:lnTo>
                  <a:lnTo>
                    <a:pt x="148153" y="85717"/>
                  </a:ln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46" name="TextBox 45">
            <a:extLst>
              <a:ext uri="{FF2B5EF4-FFF2-40B4-BE49-F238E27FC236}">
                <a16:creationId xmlns:a16="http://schemas.microsoft.com/office/drawing/2014/main" id="{84BE5506-B05A-9C4C-9062-FC463E4015EC}"/>
              </a:ext>
            </a:extLst>
          </p:cNvPr>
          <p:cNvSpPr txBox="1"/>
          <p:nvPr/>
        </p:nvSpPr>
        <p:spPr>
          <a:xfrm>
            <a:off x="4913803" y="3672131"/>
            <a:ext cx="2179405" cy="1772000"/>
          </a:xfrm>
          <a:prstGeom prst="rect">
            <a:avLst/>
          </a:prstGeom>
          <a:noFill/>
        </p:spPr>
        <p:txBody>
          <a:bodyPr wrap="square" lIns="0" tIns="45720" rIns="91440" bIns="45720" rtlCol="0" anchor="t">
            <a:noAutofit/>
          </a:bodyPr>
          <a:lstStyle/>
          <a:p>
            <a:pPr marL="35941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models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are to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be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delivered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in a pickle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format</a:t>
            </a:r>
            <a:endParaRPr kumimoji="0" lang="pt-PT" sz="1200" b="0" i="0" u="none" strike="noStrike" kern="1200" cap="none" spc="0" normalizeH="0" baseline="0" noProof="0" dirty="0">
              <a:ln>
                <a:noFill/>
              </a:ln>
              <a:solidFill>
                <a:srgbClr val="00151E"/>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grpSp>
        <p:nvGrpSpPr>
          <p:cNvPr id="47" name="Agrupar 1">
            <a:extLst>
              <a:ext uri="{FF2B5EF4-FFF2-40B4-BE49-F238E27FC236}">
                <a16:creationId xmlns:a16="http://schemas.microsoft.com/office/drawing/2014/main" id="{52EEAB40-6BCE-464C-85D5-AFFD69294C63}"/>
              </a:ext>
            </a:extLst>
          </p:cNvPr>
          <p:cNvGrpSpPr/>
          <p:nvPr/>
        </p:nvGrpSpPr>
        <p:grpSpPr>
          <a:xfrm>
            <a:off x="4847480" y="780562"/>
            <a:ext cx="1" cy="5280834"/>
            <a:chOff x="5768863" y="937144"/>
            <a:chExt cx="1" cy="5280834"/>
          </a:xfrm>
        </p:grpSpPr>
        <p:cxnSp>
          <p:nvCxnSpPr>
            <p:cNvPr id="48" name="Conexão reta 46">
              <a:extLst>
                <a:ext uri="{FF2B5EF4-FFF2-40B4-BE49-F238E27FC236}">
                  <a16:creationId xmlns:a16="http://schemas.microsoft.com/office/drawing/2014/main" id="{31799E3C-BD04-3A45-A4F6-D48E42D51095}"/>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exão reta 47">
              <a:extLst>
                <a:ext uri="{FF2B5EF4-FFF2-40B4-BE49-F238E27FC236}">
                  <a16:creationId xmlns:a16="http://schemas.microsoft.com/office/drawing/2014/main" id="{C9E42FB4-04D3-FE46-AAFC-2A8504197D34}"/>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EC4D49FC-16F7-8641-96EA-5DDFC1B52BF3}"/>
              </a:ext>
            </a:extLst>
          </p:cNvPr>
          <p:cNvSpPr txBox="1"/>
          <p:nvPr/>
        </p:nvSpPr>
        <p:spPr>
          <a:xfrm>
            <a:off x="7064969" y="3672131"/>
            <a:ext cx="2217486" cy="1224359"/>
          </a:xfrm>
          <a:prstGeom prst="rect">
            <a:avLst/>
          </a:prstGeom>
          <a:noFill/>
        </p:spPr>
        <p:txBody>
          <a:bodyPr vert="horz" wrap="square" lIns="0" rtlCol="0" anchor="t" anchorCtr="0">
            <a:noAutofit/>
          </a:bodyPr>
          <a:lstStyle/>
          <a:p>
            <a:pPr marL="36000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Git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repository</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17AE1B74-EA4F-F04E-B8A1-607F02A1FDED}"/>
              </a:ext>
            </a:extLst>
          </p:cNvPr>
          <p:cNvSpPr txBox="1"/>
          <p:nvPr/>
        </p:nvSpPr>
        <p:spPr>
          <a:xfrm>
            <a:off x="9626569" y="3679254"/>
            <a:ext cx="1927251"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Courier New" panose="02070309020205020404" pitchFamily="49" charset="0"/>
              <a:buChar char="o"/>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Aemulos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s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Naturalcm</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ea</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solenniter</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saemre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eu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pessimum</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offensam</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posuere</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Courier New" panose="02070309020205020404" pitchFamily="49" charset="0"/>
              <a:buChar char="o"/>
              <a:tabLst/>
              <a:defRPr/>
            </a:pP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Impedimenta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elementum</a:t>
            </a:r>
            <a:endPar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45" name="Rectangle 5">
            <a:extLst>
              <a:ext uri="{FF2B5EF4-FFF2-40B4-BE49-F238E27FC236}">
                <a16:creationId xmlns:a16="http://schemas.microsoft.com/office/drawing/2014/main" id="{CA78054B-BA4B-5145-8D5D-774F4B686B1C}"/>
              </a:ext>
            </a:extLst>
          </p:cNvPr>
          <p:cNvSpPr>
            <a:spLocks noChangeArrowheads="1"/>
          </p:cNvSpPr>
          <p:nvPr/>
        </p:nvSpPr>
        <p:spPr bwMode="auto">
          <a:xfrm>
            <a:off x="550579" y="2010861"/>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FFFFFF"/>
                </a:solidFill>
                <a:latin typeface="Segoe UI" panose="020B0502040204020203" pitchFamily="34" charset="0"/>
                <a:cs typeface="Segoe UI" panose="020B0502040204020203" pitchFamily="34" charset="0"/>
              </a:rPr>
              <a:t>Delivery</a:t>
            </a:r>
            <a:endParaRPr kumimoji="0" lang="en-US" altLang="en-PT" sz="54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53" name="Group 52">
            <a:extLst>
              <a:ext uri="{FF2B5EF4-FFF2-40B4-BE49-F238E27FC236}">
                <a16:creationId xmlns:a16="http://schemas.microsoft.com/office/drawing/2014/main" id="{CEDE7C11-B695-6548-AD1A-00066BFA014E}"/>
              </a:ext>
            </a:extLst>
          </p:cNvPr>
          <p:cNvGrpSpPr/>
          <p:nvPr/>
        </p:nvGrpSpPr>
        <p:grpSpPr>
          <a:xfrm>
            <a:off x="11010789" y="152400"/>
            <a:ext cx="1161712" cy="6580430"/>
            <a:chOff x="11010789" y="152400"/>
            <a:chExt cx="1161712" cy="6580430"/>
          </a:xfrm>
        </p:grpSpPr>
        <p:sp>
          <p:nvSpPr>
            <p:cNvPr id="54" name="CaixaDeTexto 189">
              <a:extLst>
                <a:ext uri="{FF2B5EF4-FFF2-40B4-BE49-F238E27FC236}">
                  <a16:creationId xmlns:a16="http://schemas.microsoft.com/office/drawing/2014/main" id="{BC9474E5-5A0F-F048-B1B8-D7C032A977D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55" name="Picture 54">
              <a:extLst>
                <a:ext uri="{FF2B5EF4-FFF2-40B4-BE49-F238E27FC236}">
                  <a16:creationId xmlns:a16="http://schemas.microsoft.com/office/drawing/2014/main" id="{369CC793-B980-DF41-950B-50A1540F1B71}"/>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207295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2" y="3514055"/>
              <a:ext cx="3172371" cy="548045"/>
              <a:chOff x="727805" y="1509355"/>
              <a:chExt cx="3172371"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5" y="1509355"/>
                <a:ext cx="2432159" cy="307777"/>
              </a:xfrm>
              <a:prstGeom prst="rect">
                <a:avLst/>
              </a:prstGeom>
            </p:spPr>
            <p:txBody>
              <a:bodyPr wrap="squar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 &amp;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Suggestions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2672206"/>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 &amp;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Suggestions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2986</TotalTime>
  <Words>2584</Words>
  <Application>Microsoft Office PowerPoint</Application>
  <PresentationFormat>Ecrã Panorâmico</PresentationFormat>
  <Paragraphs>419</Paragraphs>
  <Slides>31</Slides>
  <Notes>12</Notes>
  <HiddenSlides>0</HiddenSlides>
  <MMClips>0</MMClips>
  <ScaleCrop>false</ScaleCrop>
  <HeadingPairs>
    <vt:vector size="6" baseType="variant">
      <vt:variant>
        <vt:lpstr>Tipos de letra usados</vt:lpstr>
      </vt:variant>
      <vt:variant>
        <vt:i4>10</vt:i4>
      </vt:variant>
      <vt:variant>
        <vt:lpstr>Tema</vt:lpstr>
      </vt:variant>
      <vt:variant>
        <vt:i4>2</vt:i4>
      </vt:variant>
      <vt:variant>
        <vt:lpstr>Títulos dos diapositivos</vt:lpstr>
      </vt:variant>
      <vt:variant>
        <vt:i4>31</vt:i4>
      </vt:variant>
    </vt:vector>
  </HeadingPairs>
  <TitlesOfParts>
    <vt:vector size="43" baseType="lpstr">
      <vt:lpstr>Arial</vt:lpstr>
      <vt:lpstr>Calibri</vt:lpstr>
      <vt:lpstr>Calibri Light</vt:lpstr>
      <vt:lpstr>Courier New</vt:lpstr>
      <vt:lpstr>Gill Sans</vt:lpstr>
      <vt:lpstr>Helvetica Neue Moyen</vt:lpstr>
      <vt:lpstr>Segoe UI</vt:lpstr>
      <vt:lpstr>Segoe UI Bold</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31</cp:revision>
  <dcterms:created xsi:type="dcterms:W3CDTF">2022-04-07T09:02:23Z</dcterms:created>
  <dcterms:modified xsi:type="dcterms:W3CDTF">2022-04-19T02:53:41Z</dcterms:modified>
</cp:coreProperties>
</file>